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342" r:id="rId2"/>
    <p:sldId id="256" r:id="rId3"/>
    <p:sldId id="258" r:id="rId4"/>
    <p:sldId id="259" r:id="rId5"/>
    <p:sldId id="279" r:id="rId6"/>
    <p:sldId id="294" r:id="rId7"/>
    <p:sldId id="344" r:id="rId8"/>
    <p:sldId id="284" r:id="rId9"/>
    <p:sldId id="295" r:id="rId10"/>
    <p:sldId id="372" r:id="rId11"/>
    <p:sldId id="285" r:id="rId12"/>
    <p:sldId id="296" r:id="rId13"/>
    <p:sldId id="291" r:id="rId14"/>
    <p:sldId id="286" r:id="rId15"/>
    <p:sldId id="260" r:id="rId16"/>
    <p:sldId id="298" r:id="rId17"/>
    <p:sldId id="300" r:id="rId18"/>
    <p:sldId id="301" r:id="rId19"/>
    <p:sldId id="302" r:id="rId20"/>
    <p:sldId id="315" r:id="rId21"/>
    <p:sldId id="303" r:id="rId22"/>
    <p:sldId id="309" r:id="rId23"/>
    <p:sldId id="297" r:id="rId24"/>
    <p:sldId id="312" r:id="rId25"/>
    <p:sldId id="299" r:id="rId26"/>
    <p:sldId id="314" r:id="rId27"/>
    <p:sldId id="316" r:id="rId28"/>
    <p:sldId id="311" r:id="rId29"/>
    <p:sldId id="305" r:id="rId30"/>
    <p:sldId id="304" r:id="rId31"/>
    <p:sldId id="306" r:id="rId32"/>
    <p:sldId id="308" r:id="rId33"/>
    <p:sldId id="307" r:id="rId34"/>
    <p:sldId id="272" r:id="rId35"/>
    <p:sldId id="310" r:id="rId36"/>
    <p:sldId id="327" r:id="rId37"/>
    <p:sldId id="336" r:id="rId38"/>
    <p:sldId id="328" r:id="rId39"/>
    <p:sldId id="332" r:id="rId40"/>
    <p:sldId id="338" r:id="rId41"/>
    <p:sldId id="337" r:id="rId42"/>
    <p:sldId id="329" r:id="rId43"/>
    <p:sldId id="374" r:id="rId44"/>
    <p:sldId id="330" r:id="rId45"/>
    <p:sldId id="334" r:id="rId46"/>
    <p:sldId id="339" r:id="rId47"/>
    <p:sldId id="292" r:id="rId48"/>
    <p:sldId id="340" r:id="rId49"/>
    <p:sldId id="273" r:id="rId50"/>
    <p:sldId id="317" r:id="rId51"/>
    <p:sldId id="319" r:id="rId52"/>
    <p:sldId id="320" r:id="rId53"/>
    <p:sldId id="321" r:id="rId54"/>
    <p:sldId id="277" r:id="rId55"/>
    <p:sldId id="322" r:id="rId56"/>
    <p:sldId id="323" r:id="rId57"/>
    <p:sldId id="325" r:id="rId58"/>
    <p:sldId id="293" r:id="rId59"/>
    <p:sldId id="341" r:id="rId60"/>
    <p:sldId id="290" r:id="rId61"/>
    <p:sldId id="274" r:id="rId62"/>
    <p:sldId id="373" r:id="rId63"/>
    <p:sldId id="275" r:id="rId64"/>
    <p:sldId id="343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4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17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B193C-CA48-448F-89D2-C28F3C91D395}" type="datetimeFigureOut">
              <a:rPr lang="fr-CH" smtClean="0"/>
              <a:t>13.03.25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A3DC5-89CC-40F0-88A0-750D23C9C88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62463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A3DC5-89CC-40F0-88A0-750D23C9C884}" type="slidenum">
              <a:rPr lang="fr-CH" smtClean="0"/>
              <a:t>11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40093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A3DC5-89CC-40F0-88A0-750D23C9C884}" type="slidenum">
              <a:rPr lang="fr-CH" smtClean="0"/>
              <a:t>12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37951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5AB4-777F-43B5-9350-A8DFAFAFE3CA}" type="datetimeFigureOut">
              <a:rPr lang="fr-CH" smtClean="0"/>
              <a:t>13.03.25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35A1-E5F7-4FCF-B6AE-244163F8588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06772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5AB4-777F-43B5-9350-A8DFAFAFE3CA}" type="datetimeFigureOut">
              <a:rPr lang="fr-CH" smtClean="0"/>
              <a:t>13.03.25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35A1-E5F7-4FCF-B6AE-244163F8588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78636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5AB4-777F-43B5-9350-A8DFAFAFE3CA}" type="datetimeFigureOut">
              <a:rPr lang="fr-CH" smtClean="0"/>
              <a:t>13.03.25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35A1-E5F7-4FCF-B6AE-244163F8588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56139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5AB4-777F-43B5-9350-A8DFAFAFE3CA}" type="datetimeFigureOut">
              <a:rPr lang="fr-CH" smtClean="0"/>
              <a:t>13.03.25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35A1-E5F7-4FCF-B6AE-244163F8588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8697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5AB4-777F-43B5-9350-A8DFAFAFE3CA}" type="datetimeFigureOut">
              <a:rPr lang="fr-CH" smtClean="0"/>
              <a:t>13.03.25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35A1-E5F7-4FCF-B6AE-244163F8588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22439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5AB4-777F-43B5-9350-A8DFAFAFE3CA}" type="datetimeFigureOut">
              <a:rPr lang="fr-CH" smtClean="0"/>
              <a:t>13.03.25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35A1-E5F7-4FCF-B6AE-244163F8588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75217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5AB4-777F-43B5-9350-A8DFAFAFE3CA}" type="datetimeFigureOut">
              <a:rPr lang="fr-CH" smtClean="0"/>
              <a:t>13.03.25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35A1-E5F7-4FCF-B6AE-244163F8588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93677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5AB4-777F-43B5-9350-A8DFAFAFE3CA}" type="datetimeFigureOut">
              <a:rPr lang="fr-CH" smtClean="0"/>
              <a:t>13.03.25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35A1-E5F7-4FCF-B6AE-244163F8588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06412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5AB4-777F-43B5-9350-A8DFAFAFE3CA}" type="datetimeFigureOut">
              <a:rPr lang="fr-CH" smtClean="0"/>
              <a:t>13.03.25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35A1-E5F7-4FCF-B6AE-244163F8588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14076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5AB4-777F-43B5-9350-A8DFAFAFE3CA}" type="datetimeFigureOut">
              <a:rPr lang="fr-CH" smtClean="0"/>
              <a:t>13.03.25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35A1-E5F7-4FCF-B6AE-244163F8588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96059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5AB4-777F-43B5-9350-A8DFAFAFE3CA}" type="datetimeFigureOut">
              <a:rPr lang="fr-CH" smtClean="0"/>
              <a:t>13.03.25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35A1-E5F7-4FCF-B6AE-244163F8588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58197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D5AB4-777F-43B5-9350-A8DFAFAFE3CA}" type="datetimeFigureOut">
              <a:rPr lang="fr-CH" smtClean="0"/>
              <a:t>13.03.25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A35A1-E5F7-4FCF-B6AE-244163F8588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1509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7.wdp"/><Relationship Id="rId1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9.png"/><Relationship Id="rId17" Type="http://schemas.microsoft.com/office/2007/relationships/hdphoto" Target="../media/hdphoto9.wdp"/><Relationship Id="rId2" Type="http://schemas.openxmlformats.org/officeDocument/2006/relationships/image" Target="../media/image14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18.png"/><Relationship Id="rId19" Type="http://schemas.microsoft.com/office/2007/relationships/hdphoto" Target="../media/hdphoto10.wdp"/><Relationship Id="rId4" Type="http://schemas.openxmlformats.org/officeDocument/2006/relationships/image" Target="../media/image15.png"/><Relationship Id="rId9" Type="http://schemas.microsoft.com/office/2007/relationships/hdphoto" Target="../media/hdphoto5.wdp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1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9.jpeg"/><Relationship Id="rId7" Type="http://schemas.openxmlformats.org/officeDocument/2006/relationships/image" Target="../media/image5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microsoft.com/office/2007/relationships/hdphoto" Target="../media/hdphoto15.wdp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5" Type="http://schemas.openxmlformats.org/officeDocument/2006/relationships/image" Target="../media/image62.png"/><Relationship Id="rId4" Type="http://schemas.microsoft.com/office/2007/relationships/hdphoto" Target="../media/hdphoto17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902146E-A6E3-BEF3-212C-FF38E8D831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679A2C0-2E55-9D69-258B-4A83B43A3478}"/>
              </a:ext>
            </a:extLst>
          </p:cNvPr>
          <p:cNvSpPr txBox="1"/>
          <p:nvPr/>
        </p:nvSpPr>
        <p:spPr>
          <a:xfrm>
            <a:off x="163077" y="115914"/>
            <a:ext cx="183717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>
                <a:latin typeface="Swis721 Cn BT" panose="020B0506020202030204" pitchFamily="34" charset="0"/>
              </a:rPr>
              <a:t>Construction</a:t>
            </a:r>
          </a:p>
          <a:p>
            <a:r>
              <a:rPr lang="en-GB" sz="2500" dirty="0" err="1">
                <a:latin typeface="Swis721 Cn BT" panose="020B0506020202030204" pitchFamily="34" charset="0"/>
              </a:rPr>
              <a:t>Parasismique</a:t>
            </a:r>
            <a:r>
              <a:rPr lang="en-GB" sz="2500" dirty="0">
                <a:latin typeface="Swis721 Cn BT" panose="020B0506020202030204" pitchFamily="34" charset="0"/>
              </a:rPr>
              <a:t> </a:t>
            </a:r>
            <a:r>
              <a:rPr lang="en-GB" sz="2500" dirty="0" err="1">
                <a:latin typeface="Swis721 Cn BT" panose="020B0506020202030204" pitchFamily="34" charset="0"/>
              </a:rPr>
              <a:t>Vernaculaire</a:t>
            </a:r>
            <a:endParaRPr lang="en-GB" sz="2500" dirty="0">
              <a:latin typeface="Swis721 Cn BT" panose="020B0506020202030204" pitchFamily="34" charset="0"/>
            </a:endParaRPr>
          </a:p>
        </p:txBody>
      </p:sp>
      <p:pic>
        <p:nvPicPr>
          <p:cNvPr id="7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74D1B688-B2BE-2D34-8FEC-497EE3C28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8572BCC-7842-07AB-630C-E8E4EA340F57}"/>
              </a:ext>
            </a:extLst>
          </p:cNvPr>
          <p:cNvSpPr txBox="1"/>
          <p:nvPr/>
        </p:nvSpPr>
        <p:spPr>
          <a:xfrm>
            <a:off x="7430013" y="6420057"/>
            <a:ext cx="1705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03 12</a:t>
            </a:r>
          </a:p>
          <a:p>
            <a:pPr algn="r"/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Laurent Demarta</a:t>
            </a:r>
          </a:p>
        </p:txBody>
      </p:sp>
    </p:spTree>
    <p:extLst>
      <p:ext uri="{BB962C8B-B14F-4D97-AF65-F5344CB8AC3E}">
        <p14:creationId xmlns:p14="http://schemas.microsoft.com/office/powerpoint/2010/main" val="3589340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5C5B7-7906-F4F2-752F-F33025D93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DCA27B70-AF60-CAAF-8F28-CAFF07C86F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1896" y="4543978"/>
            <a:ext cx="3085363" cy="231402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2ECDA7-C5B2-A071-8D39-A52D4F8267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799" y="-1"/>
            <a:ext cx="3052100" cy="22890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1557647-E1EC-1D73-4F41-10AB2BB1E3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1898" y="0"/>
            <a:ext cx="3052102" cy="228907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D7265B2-13C5-C971-A4C4-642B08CE258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1898" y="2289076"/>
            <a:ext cx="3052102" cy="228907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086932F-362F-A8C6-E572-82EB2667005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795" y="2274718"/>
            <a:ext cx="3052102" cy="22890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1EDDE95-76DC-A81F-3D9A-F345246444F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799" y="4563797"/>
            <a:ext cx="3052103" cy="228907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04CA4B8-929E-F646-2D8B-56F1B593734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126"/>
            <a:ext cx="3032957" cy="227471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802F857-5C29-E883-41C0-15BA176573B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2269592"/>
            <a:ext cx="3052100" cy="228907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1B6AAE7-104B-5EF7-C11D-FD08436A7ADA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63798"/>
            <a:ext cx="3052100" cy="228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20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3A7B93D-05F4-118D-EF61-399F9ECBAC82}"/>
              </a:ext>
            </a:extLst>
          </p:cNvPr>
          <p:cNvSpPr txBox="1"/>
          <p:nvPr/>
        </p:nvSpPr>
        <p:spPr>
          <a:xfrm>
            <a:off x="6281887" y="6573946"/>
            <a:ext cx="309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02 12 – Laurent Demarta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A2CDB6-87D3-D804-70CC-FCA46F02EF5C}"/>
              </a:ext>
            </a:extLst>
          </p:cNvPr>
          <p:cNvSpPr txBox="1"/>
          <p:nvPr/>
        </p:nvSpPr>
        <p:spPr>
          <a:xfrm>
            <a:off x="163077" y="115914"/>
            <a:ext cx="267443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2004-2009</a:t>
            </a:r>
          </a:p>
          <a:p>
            <a:r>
              <a:rPr lang="en-GB" sz="1700" dirty="0" err="1">
                <a:latin typeface="Swis721 Cn BT" panose="020B0506020202030204" pitchFamily="34" charset="0"/>
              </a:rPr>
              <a:t>Libéria</a:t>
            </a:r>
            <a:endParaRPr lang="en-GB" sz="1700" dirty="0">
              <a:latin typeface="Swis721 Cn BT" panose="020B0506020202030204" pitchFamily="34" charset="0"/>
            </a:endParaRP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3 </a:t>
            </a:r>
            <a:r>
              <a:rPr lang="en-GB" sz="1700" dirty="0" err="1">
                <a:latin typeface="Swis721 Cn BT" panose="020B0506020202030204" pitchFamily="34" charset="0"/>
              </a:rPr>
              <a:t>employeurs</a:t>
            </a:r>
            <a:endParaRPr lang="en-GB" sz="1700" dirty="0">
              <a:latin typeface="Swis721 Cn BT" panose="020B0506020202030204" pitchFamily="34" charset="0"/>
            </a:endParaRP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MSF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Liberia Bricks &amp; Tiles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SDC</a:t>
            </a:r>
          </a:p>
        </p:txBody>
      </p:sp>
      <p:pic>
        <p:nvPicPr>
          <p:cNvPr id="8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96E10DBA-82E0-9666-6BBD-3C2D7E991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3CB32A8-71E3-B40F-0566-A1C4C5F570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2852" y="0"/>
            <a:ext cx="6811148" cy="685800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CA602B18-9158-D531-38F6-BBA732A33F51}"/>
              </a:ext>
            </a:extLst>
          </p:cNvPr>
          <p:cNvSpPr/>
          <p:nvPr/>
        </p:nvSpPr>
        <p:spPr>
          <a:xfrm>
            <a:off x="5428997" y="3329564"/>
            <a:ext cx="446949" cy="4508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65205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CF9F5FC-2740-7ECA-69FC-D26C8BE6AE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77" y="5760628"/>
            <a:ext cx="868682" cy="98145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A2CDB6-87D3-D804-70CC-FCA46F02EF5C}"/>
              </a:ext>
            </a:extLst>
          </p:cNvPr>
          <p:cNvSpPr txBox="1"/>
          <p:nvPr/>
        </p:nvSpPr>
        <p:spPr>
          <a:xfrm>
            <a:off x="163077" y="115914"/>
            <a:ext cx="267443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2004-2009</a:t>
            </a:r>
          </a:p>
          <a:p>
            <a:r>
              <a:rPr lang="en-GB" sz="1700" dirty="0">
                <a:latin typeface="Swis721 Cn BT" panose="020B0506020202030204" pitchFamily="34" charset="0"/>
              </a:rPr>
              <a:t>Liberia</a:t>
            </a:r>
          </a:p>
          <a:p>
            <a:r>
              <a:rPr lang="en-GB" sz="1700" dirty="0">
                <a:latin typeface="Swis721 Cn BT" panose="020B0506020202030204" pitchFamily="34" charset="0"/>
              </a:rPr>
              <a:t>3 employers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5B1FCDE-2627-A50B-6ACB-C732B36CAF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92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2CA0C22-C0F5-81D3-953C-3598A8981139}"/>
              </a:ext>
            </a:extLst>
          </p:cNvPr>
          <p:cNvSpPr txBox="1"/>
          <p:nvPr/>
        </p:nvSpPr>
        <p:spPr>
          <a:xfrm>
            <a:off x="6281887" y="6573946"/>
            <a:ext cx="309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02 12 – Laurent Demarta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15DE0D4-8F97-6C5E-A386-1BC42415BE3C}"/>
              </a:ext>
            </a:extLst>
          </p:cNvPr>
          <p:cNvSpPr txBox="1"/>
          <p:nvPr/>
        </p:nvSpPr>
        <p:spPr>
          <a:xfrm>
            <a:off x="163077" y="115914"/>
            <a:ext cx="198639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solidFill>
                  <a:srgbClr val="FF0000"/>
                </a:solidFill>
                <a:latin typeface="Swis721 Cn BT" panose="020B0506020202030204" pitchFamily="34" charset="0"/>
              </a:rPr>
              <a:t>Plat principal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Pakistan 2006-2007</a:t>
            </a:r>
          </a:p>
          <a:p>
            <a:r>
              <a:rPr lang="en-GB" sz="1700" dirty="0">
                <a:latin typeface="Swis721 Cn BT" panose="020B0506020202030204" pitchFamily="34" charset="0"/>
              </a:rPr>
              <a:t>(2005)</a:t>
            </a:r>
          </a:p>
        </p:txBody>
      </p:sp>
      <p:pic>
        <p:nvPicPr>
          <p:cNvPr id="2050" name="Picture 2" descr="The difference between Indian and Pakistani Food? - Royal Mahal">
            <a:extLst>
              <a:ext uri="{FF2B5EF4-FFF2-40B4-BE49-F238E27FC236}">
                <a16:creationId xmlns:a16="http://schemas.microsoft.com/office/drawing/2014/main" id="{5BF2E135-9206-667C-717E-1654661C2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86246" y="0"/>
            <a:ext cx="6957753" cy="686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0A7463E6-D176-BAA9-032B-39AE10855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24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3E961C5-283A-0128-B87F-16E6EFFD9ADB}"/>
              </a:ext>
            </a:extLst>
          </p:cNvPr>
          <p:cNvSpPr txBox="1"/>
          <p:nvPr/>
        </p:nvSpPr>
        <p:spPr>
          <a:xfrm>
            <a:off x="6281887" y="6573946"/>
            <a:ext cx="309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02 12 – Laurent Demarta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A2CDB6-87D3-D804-70CC-FCA46F02EF5C}"/>
              </a:ext>
            </a:extLst>
          </p:cNvPr>
          <p:cNvSpPr txBox="1"/>
          <p:nvPr/>
        </p:nvSpPr>
        <p:spPr>
          <a:xfrm>
            <a:off x="163077" y="115914"/>
            <a:ext cx="267443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Pakistan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0352B14-BBF8-FD0E-A04E-03E45E6E97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1146" y="0"/>
            <a:ext cx="6892854" cy="6858000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47433EA0-3928-2248-1725-97F5A88EE496}"/>
              </a:ext>
            </a:extLst>
          </p:cNvPr>
          <p:cNvSpPr/>
          <p:nvPr/>
        </p:nvSpPr>
        <p:spPr>
          <a:xfrm rot="19200085">
            <a:off x="5077393" y="3128427"/>
            <a:ext cx="1338334" cy="7093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Flèche : gauche 3">
            <a:extLst>
              <a:ext uri="{FF2B5EF4-FFF2-40B4-BE49-F238E27FC236}">
                <a16:creationId xmlns:a16="http://schemas.microsoft.com/office/drawing/2014/main" id="{24C85150-078F-5A21-84EA-D7F740954302}"/>
              </a:ext>
            </a:extLst>
          </p:cNvPr>
          <p:cNvSpPr/>
          <p:nvPr/>
        </p:nvSpPr>
        <p:spPr>
          <a:xfrm rot="2235953">
            <a:off x="5908745" y="3234617"/>
            <a:ext cx="225524" cy="140440"/>
          </a:xfrm>
          <a:prstGeom prst="lef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0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7A87564F-0D08-F308-0317-D0F8C7B07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08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A2CDB6-87D3-D804-70CC-FCA46F02EF5C}"/>
              </a:ext>
            </a:extLst>
          </p:cNvPr>
          <p:cNvSpPr txBox="1"/>
          <p:nvPr/>
        </p:nvSpPr>
        <p:spPr>
          <a:xfrm>
            <a:off x="0" y="41005"/>
            <a:ext cx="601125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Pakistan 2006-2007 (2005) 		Le </a:t>
            </a:r>
            <a:r>
              <a:rPr lang="en-GB" sz="1700" dirty="0" err="1">
                <a:latin typeface="Swis721 Cn BT" panose="020B0506020202030204" pitchFamily="34" charset="0"/>
              </a:rPr>
              <a:t>séisme</a:t>
            </a:r>
            <a:endParaRPr lang="en-GB" sz="1700" dirty="0">
              <a:latin typeface="Swis721 Cn BT" panose="020B0506020202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5D5EB77-D106-88AD-F6B0-4F9A6061C0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84" y="394948"/>
            <a:ext cx="8104709" cy="64630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D2C4F9-6A43-52D5-96F2-D9AE65CA36DE}"/>
              </a:ext>
            </a:extLst>
          </p:cNvPr>
          <p:cNvSpPr/>
          <p:nvPr/>
        </p:nvSpPr>
        <p:spPr>
          <a:xfrm>
            <a:off x="1031759" y="3518185"/>
            <a:ext cx="5414146" cy="492054"/>
          </a:xfrm>
          <a:prstGeom prst="rect">
            <a:avLst/>
          </a:prstGeom>
          <a:noFill/>
          <a:ln w="317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73152C-5082-BF05-3A58-FF5454E2A12E}"/>
              </a:ext>
            </a:extLst>
          </p:cNvPr>
          <p:cNvSpPr/>
          <p:nvPr/>
        </p:nvSpPr>
        <p:spPr>
          <a:xfrm>
            <a:off x="1031759" y="2232954"/>
            <a:ext cx="5414146" cy="743972"/>
          </a:xfrm>
          <a:prstGeom prst="rect">
            <a:avLst/>
          </a:prstGeom>
          <a:noFill/>
          <a:ln w="317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29CEC6-8D76-E6CA-1532-B75752CB6A60}"/>
              </a:ext>
            </a:extLst>
          </p:cNvPr>
          <p:cNvSpPr/>
          <p:nvPr/>
        </p:nvSpPr>
        <p:spPr>
          <a:xfrm>
            <a:off x="1031759" y="6393448"/>
            <a:ext cx="5414146" cy="492054"/>
          </a:xfrm>
          <a:prstGeom prst="rect">
            <a:avLst/>
          </a:prstGeom>
          <a:noFill/>
          <a:ln w="317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5FC81A7E-7CB1-5756-CC29-2E555E04C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904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960507A-D7F6-3CF3-E1E7-D26AFC977FDA}"/>
              </a:ext>
            </a:extLst>
          </p:cNvPr>
          <p:cNvSpPr txBox="1"/>
          <p:nvPr/>
        </p:nvSpPr>
        <p:spPr>
          <a:xfrm>
            <a:off x="6281887" y="6573946"/>
            <a:ext cx="309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03 12 – Laurent Demarta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E21091B-AE68-57A6-B316-3E8AD0E6361A}"/>
              </a:ext>
            </a:extLst>
          </p:cNvPr>
          <p:cNvSpPr txBox="1"/>
          <p:nvPr/>
        </p:nvSpPr>
        <p:spPr>
          <a:xfrm>
            <a:off x="163077" y="115914"/>
            <a:ext cx="198639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Pakistan 2005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 err="1">
                <a:solidFill>
                  <a:srgbClr val="7030A0"/>
                </a:solidFill>
                <a:latin typeface="Swis721 Cn BT" panose="020B0506020202030204" pitchFamily="34" charset="0"/>
              </a:rPr>
              <a:t>Contexte</a:t>
            </a:r>
            <a:r>
              <a:rPr lang="en-GB" sz="1700" dirty="0">
                <a:solidFill>
                  <a:srgbClr val="7030A0"/>
                </a:solidFill>
                <a:latin typeface="Swis721 Cn BT" panose="020B0506020202030204" pitchFamily="34" charset="0"/>
              </a:rPr>
              <a:t> 1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 err="1">
                <a:latin typeface="Swis721 Cn BT" panose="020B0506020202030204" pitchFamily="34" charset="0"/>
              </a:rPr>
              <a:t>Geographie</a:t>
            </a:r>
            <a:endParaRPr lang="en-GB" sz="1700" dirty="0">
              <a:latin typeface="Swis721 Cn BT" panose="020B0506020202030204" pitchFamily="34" charset="0"/>
            </a:endParaRPr>
          </a:p>
        </p:txBody>
      </p:sp>
      <p:pic>
        <p:nvPicPr>
          <p:cNvPr id="12290" name="Picture 2" descr="Séisme de 2005 au Cachemire — Wikipédia">
            <a:extLst>
              <a:ext uri="{FF2B5EF4-FFF2-40B4-BE49-F238E27FC236}">
                <a16:creationId xmlns:a16="http://schemas.microsoft.com/office/drawing/2014/main" id="{979CFB19-7E3D-F03C-DC75-320FE0A11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8155" y="-1"/>
            <a:ext cx="4075846" cy="350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undefined">
            <a:extLst>
              <a:ext uri="{FF2B5EF4-FFF2-40B4-BE49-F238E27FC236}">
                <a16:creationId xmlns:a16="http://schemas.microsoft.com/office/drawing/2014/main" id="{305CEF62-9BC9-3170-C05A-12029DE6B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1843" y="3354156"/>
            <a:ext cx="2926312" cy="319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403D569A-E7CB-D467-744A-576651E77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375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CF9F5FC-2740-7ECA-69FC-D26C8BE6AE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77" y="5760628"/>
            <a:ext cx="868682" cy="98145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E21091B-AE68-57A6-B316-3E8AD0E6361A}"/>
              </a:ext>
            </a:extLst>
          </p:cNvPr>
          <p:cNvSpPr txBox="1"/>
          <p:nvPr/>
        </p:nvSpPr>
        <p:spPr>
          <a:xfrm>
            <a:off x="163077" y="115914"/>
            <a:ext cx="198639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Pakistan 2005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Context 1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Geography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270C2DB-8E9B-DDDE-36DB-FB1B9C91CE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14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CF9F5FC-2740-7ECA-69FC-D26C8BE6AE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77" y="5760628"/>
            <a:ext cx="868682" cy="98145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E21091B-AE68-57A6-B316-3E8AD0E6361A}"/>
              </a:ext>
            </a:extLst>
          </p:cNvPr>
          <p:cNvSpPr txBox="1"/>
          <p:nvPr/>
        </p:nvSpPr>
        <p:spPr>
          <a:xfrm>
            <a:off x="163077" y="115914"/>
            <a:ext cx="198639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Pakistan 2005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Context 1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Geography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1B1F3DA-20E8-DF7D-7B45-AFA86E58B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68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ACEFCD31-A0ED-6482-01B2-FA3E96535FA6}"/>
              </a:ext>
            </a:extLst>
          </p:cNvPr>
          <p:cNvSpPr txBox="1"/>
          <p:nvPr/>
        </p:nvSpPr>
        <p:spPr>
          <a:xfrm>
            <a:off x="6281887" y="6573946"/>
            <a:ext cx="309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02 12 – Laurent Demarta</a:t>
            </a:r>
          </a:p>
        </p:txBody>
      </p:sp>
      <p:pic>
        <p:nvPicPr>
          <p:cNvPr id="11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15C8ED62-BD75-DEC7-F8F7-005C0D47E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E21091B-AE68-57A6-B316-3E8AD0E6361A}"/>
              </a:ext>
            </a:extLst>
          </p:cNvPr>
          <p:cNvSpPr txBox="1"/>
          <p:nvPr/>
        </p:nvSpPr>
        <p:spPr>
          <a:xfrm>
            <a:off x="163077" y="115914"/>
            <a:ext cx="198639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Pakistan 2005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solidFill>
                  <a:srgbClr val="7030A0"/>
                </a:solidFill>
                <a:latin typeface="Swis721 Cn BT" panose="020B0506020202030204" pitchFamily="34" charset="0"/>
              </a:rPr>
              <a:t>Context 1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Geography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002AB4-8CCF-D3E8-7E62-4D21E55B40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FA9392D-772E-7917-1EA2-05AC9C01C0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28854"/>
            <a:ext cx="3999600" cy="300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35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6281887" y="6573946"/>
            <a:ext cx="309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03 12 – Laurent Demarta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A2CDB6-87D3-D804-70CC-FCA46F02EF5C}"/>
              </a:ext>
            </a:extLst>
          </p:cNvPr>
          <p:cNvSpPr txBox="1"/>
          <p:nvPr/>
        </p:nvSpPr>
        <p:spPr>
          <a:xfrm>
            <a:off x="1566371" y="1131724"/>
            <a:ext cx="6011257" cy="4455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700" noProof="0" dirty="0">
                <a:latin typeface="Swis721 Cn BT" panose="020B0506020202030204" pitchFamily="34" charset="0"/>
              </a:rPr>
              <a:t>Laurent Demarta</a:t>
            </a:r>
          </a:p>
          <a:p>
            <a:r>
              <a:rPr lang="fr-CH" sz="1150" noProof="0" dirty="0">
                <a:latin typeface="Swis721 Cn BT" panose="020B0506020202030204" pitchFamily="34" charset="0"/>
              </a:rPr>
              <a:t>L.Demarta@Kezia.ch</a:t>
            </a:r>
          </a:p>
          <a:p>
            <a:endParaRPr lang="fr-CH" sz="1700" noProof="0" dirty="0">
              <a:latin typeface="Swis721 Cn BT" panose="020B0506020202030204" pitchFamily="34" charset="0"/>
            </a:endParaRPr>
          </a:p>
          <a:p>
            <a:endParaRPr lang="fr-CH" sz="1700" noProof="0" dirty="0">
              <a:latin typeface="Swis721 Cn BT" panose="020B0506020202030204" pitchFamily="34" charset="0"/>
            </a:endParaRPr>
          </a:p>
          <a:p>
            <a:r>
              <a:rPr lang="fr-CH" sz="1700" noProof="0" dirty="0">
                <a:latin typeface="Swis721 Cn BT" panose="020B0506020202030204" pitchFamily="34" charset="0"/>
              </a:rPr>
              <a:t>&gt; Enfance jusqu’à l’école secondaire à Neuchâtel</a:t>
            </a:r>
          </a:p>
          <a:p>
            <a:endParaRPr lang="fr-CH" sz="1700" noProof="0" dirty="0">
              <a:latin typeface="Swis721 Cn BT" panose="020B0506020202030204" pitchFamily="34" charset="0"/>
            </a:endParaRPr>
          </a:p>
          <a:p>
            <a:r>
              <a:rPr lang="fr-CH" sz="1700" noProof="0" dirty="0">
                <a:latin typeface="Swis721 Cn BT" panose="020B0506020202030204" pitchFamily="34" charset="0"/>
              </a:rPr>
              <a:t>&gt; Adolescence		Chantiers d’été</a:t>
            </a:r>
          </a:p>
          <a:p>
            <a:endParaRPr lang="fr-CH" sz="1700" noProof="0" dirty="0">
              <a:latin typeface="Swis721 Cn BT" panose="020B0506020202030204" pitchFamily="34" charset="0"/>
            </a:endParaRPr>
          </a:p>
          <a:p>
            <a:r>
              <a:rPr lang="fr-CH" sz="1700" noProof="0" dirty="0">
                <a:latin typeface="Swis721 Cn BT" panose="020B0506020202030204" pitchFamily="34" charset="0"/>
              </a:rPr>
              <a:t>&gt; 2000			DPLG (équivalent master) à Paris-la-Défense</a:t>
            </a:r>
          </a:p>
          <a:p>
            <a:endParaRPr lang="fr-CH" sz="1700" noProof="0" dirty="0">
              <a:latin typeface="Swis721 Cn BT" panose="020B0506020202030204" pitchFamily="34" charset="0"/>
            </a:endParaRPr>
          </a:p>
          <a:p>
            <a:r>
              <a:rPr lang="fr-CH" sz="1700" noProof="0" dirty="0">
                <a:latin typeface="Swis721 Cn BT" panose="020B0506020202030204" pitchFamily="34" charset="0"/>
              </a:rPr>
              <a:t>&gt; 2001			DESS (idem) en construction bois à Épinal</a:t>
            </a:r>
          </a:p>
          <a:p>
            <a:endParaRPr lang="fr-CH" sz="1700" noProof="0" dirty="0">
              <a:latin typeface="Swis721 Cn BT" panose="020B0506020202030204" pitchFamily="34" charset="0"/>
            </a:endParaRPr>
          </a:p>
          <a:p>
            <a:r>
              <a:rPr lang="fr-CH" sz="1700" dirty="0">
                <a:latin typeface="Swis721 Cn BT" panose="020B0506020202030204" pitchFamily="34" charset="0"/>
              </a:rPr>
              <a:t>&gt; 2003			Postgrade EPFL (idem) sur le développement</a:t>
            </a:r>
            <a:endParaRPr lang="fr-CH" sz="1700" noProof="0" dirty="0">
              <a:latin typeface="Swis721 Cn BT" panose="020B0506020202030204" pitchFamily="34" charset="0"/>
            </a:endParaRPr>
          </a:p>
          <a:p>
            <a:endParaRPr lang="fr-CH" sz="1700" noProof="0" dirty="0">
              <a:latin typeface="Swis721 Cn BT" panose="020B0506020202030204" pitchFamily="34" charset="0"/>
            </a:endParaRPr>
          </a:p>
          <a:p>
            <a:r>
              <a:rPr lang="fr-CH" sz="1700" noProof="0" dirty="0">
                <a:latin typeface="Swis721 Cn BT" panose="020B0506020202030204" pitchFamily="34" charset="0"/>
              </a:rPr>
              <a:t>&gt; 2000-2012		Architecte humanitaire</a:t>
            </a:r>
          </a:p>
          <a:p>
            <a:endParaRPr lang="fr-CH" sz="1700" noProof="0" dirty="0">
              <a:latin typeface="Swis721 Cn BT" panose="020B0506020202030204" pitchFamily="34" charset="0"/>
            </a:endParaRPr>
          </a:p>
          <a:p>
            <a:r>
              <a:rPr lang="fr-CH" sz="1700" noProof="0" dirty="0">
                <a:latin typeface="Swis721 Cn BT" panose="020B0506020202030204" pitchFamily="34" charset="0"/>
              </a:rPr>
              <a:t>&gt; 2012-présent		Architecte en Suisse</a:t>
            </a:r>
          </a:p>
        </p:txBody>
      </p:sp>
      <p:pic>
        <p:nvPicPr>
          <p:cNvPr id="2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9AC13E33-156C-F12F-C5A2-3D29C0E5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2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CF9F5FC-2740-7ECA-69FC-D26C8BE6AE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77" y="5760628"/>
            <a:ext cx="868682" cy="98145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E21091B-AE68-57A6-B316-3E8AD0E6361A}"/>
              </a:ext>
            </a:extLst>
          </p:cNvPr>
          <p:cNvSpPr txBox="1"/>
          <p:nvPr/>
        </p:nvSpPr>
        <p:spPr>
          <a:xfrm>
            <a:off x="163077" y="115914"/>
            <a:ext cx="198639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Pakistan 2005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Context 1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Geography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55D7D53-1EA7-F84E-5967-DC99ED67AE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83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F8494C7-73BC-6BC2-E56F-2754F2B3D564}"/>
              </a:ext>
            </a:extLst>
          </p:cNvPr>
          <p:cNvSpPr txBox="1"/>
          <p:nvPr/>
        </p:nvSpPr>
        <p:spPr>
          <a:xfrm>
            <a:off x="6281887" y="6573946"/>
            <a:ext cx="309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02 12 – Laurent Demarta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E21091B-AE68-57A6-B316-3E8AD0E6361A}"/>
              </a:ext>
            </a:extLst>
          </p:cNvPr>
          <p:cNvSpPr txBox="1"/>
          <p:nvPr/>
        </p:nvSpPr>
        <p:spPr>
          <a:xfrm>
            <a:off x="163077" y="115914"/>
            <a:ext cx="198639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Pakistan 2005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solidFill>
                  <a:srgbClr val="7030A0"/>
                </a:solidFill>
                <a:latin typeface="Swis721 Cn BT" panose="020B0506020202030204" pitchFamily="34" charset="0"/>
              </a:rPr>
              <a:t>Context 1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 err="1">
                <a:latin typeface="Swis721 Cn BT" panose="020B0506020202030204" pitchFamily="34" charset="0"/>
              </a:rPr>
              <a:t>Géographie</a:t>
            </a:r>
            <a:r>
              <a:rPr lang="en-GB" sz="1700" dirty="0">
                <a:latin typeface="Swis721 Cn BT" panose="020B0506020202030204" pitchFamily="34" charset="0"/>
              </a:rPr>
              <a:t> - </a:t>
            </a:r>
            <a:r>
              <a:rPr lang="en-GB" sz="1700" dirty="0" err="1">
                <a:latin typeface="Swis721 Cn BT" panose="020B0506020202030204" pitchFamily="34" charset="0"/>
              </a:rPr>
              <a:t>arbres</a:t>
            </a:r>
            <a:endParaRPr lang="en-GB" sz="1700" dirty="0">
              <a:latin typeface="Swis721 Cn BT" panose="020B0506020202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6CBC64D-C9B0-C52B-D078-E135A46BD9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8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3034C013-A39C-EC55-649C-AD4C171AA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165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D1FFA2B-C044-5ADF-6872-921ABE75E2F3}"/>
              </a:ext>
            </a:extLst>
          </p:cNvPr>
          <p:cNvSpPr txBox="1"/>
          <p:nvPr/>
        </p:nvSpPr>
        <p:spPr>
          <a:xfrm>
            <a:off x="6281887" y="6573946"/>
            <a:ext cx="309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02 12 – Laurent Demarta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E21091B-AE68-57A6-B316-3E8AD0E6361A}"/>
              </a:ext>
            </a:extLst>
          </p:cNvPr>
          <p:cNvSpPr txBox="1"/>
          <p:nvPr/>
        </p:nvSpPr>
        <p:spPr>
          <a:xfrm>
            <a:off x="163077" y="115914"/>
            <a:ext cx="2186480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Pakistan 2005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 err="1">
                <a:solidFill>
                  <a:srgbClr val="7030A0"/>
                </a:solidFill>
                <a:latin typeface="Swis721 Cn BT" panose="020B0506020202030204" pitchFamily="34" charset="0"/>
              </a:rPr>
              <a:t>Contexte</a:t>
            </a:r>
            <a:r>
              <a:rPr lang="en-GB" sz="1700" dirty="0">
                <a:solidFill>
                  <a:srgbClr val="7030A0"/>
                </a:solidFill>
                <a:latin typeface="Swis721 Cn BT" panose="020B0506020202030204" pitchFamily="34" charset="0"/>
              </a:rPr>
              <a:t> 1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Environnement politique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240 millions </a:t>
            </a:r>
            <a:r>
              <a:rPr lang="en-GB" sz="1700" dirty="0" err="1">
                <a:latin typeface="Swis721 Cn BT" panose="020B0506020202030204" pitchFamily="34" charset="0"/>
              </a:rPr>
              <a:t>d’habitants</a:t>
            </a:r>
            <a:r>
              <a:rPr lang="en-GB" sz="1700" dirty="0">
                <a:latin typeface="Swis721 Cn BT" panose="020B0506020202030204" pitchFamily="34" charset="0"/>
              </a:rPr>
              <a:t> </a:t>
            </a:r>
          </a:p>
          <a:p>
            <a:r>
              <a:rPr lang="en-GB" sz="1700" dirty="0">
                <a:latin typeface="Swis721 Cn BT" panose="020B0506020202030204" pitchFamily="34" charset="0"/>
              </a:rPr>
              <a:t>(5</a:t>
            </a:r>
            <a:r>
              <a:rPr lang="en-GB" sz="1700" baseline="30000" dirty="0">
                <a:latin typeface="Swis721 Cn BT" panose="020B0506020202030204" pitchFamily="34" charset="0"/>
              </a:rPr>
              <a:t>th</a:t>
            </a:r>
            <a:r>
              <a:rPr lang="en-GB" sz="1700" dirty="0">
                <a:latin typeface="Swis721 Cn BT" panose="020B0506020202030204" pitchFamily="34" charset="0"/>
              </a:rPr>
              <a:t> </a:t>
            </a:r>
            <a:r>
              <a:rPr lang="en-GB" sz="1700" dirty="0" err="1">
                <a:latin typeface="Swis721 Cn BT" panose="020B0506020202030204" pitchFamily="34" charset="0"/>
              </a:rPr>
              <a:t>mondial</a:t>
            </a:r>
            <a:r>
              <a:rPr lang="en-GB" sz="1700" dirty="0">
                <a:latin typeface="Swis721 Cn BT" panose="020B0506020202030204" pitchFamily="34" charset="0"/>
              </a:rPr>
              <a:t>, ½ EU)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Pervez Musharraf</a:t>
            </a:r>
          </a:p>
          <a:p>
            <a:r>
              <a:rPr lang="en-GB" sz="1700" dirty="0" err="1">
                <a:latin typeface="Swis721 Cn BT" panose="020B0506020202030204" pitchFamily="34" charset="0"/>
              </a:rPr>
              <a:t>Président</a:t>
            </a:r>
            <a:r>
              <a:rPr lang="en-GB" sz="1700" dirty="0">
                <a:latin typeface="Swis721 Cn BT" panose="020B0506020202030204" pitchFamily="34" charset="0"/>
              </a:rPr>
              <a:t> 2001-2008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Armée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Finances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9086E5F0-0D12-B70B-C5D0-CE82CCA5A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2013" y="0"/>
            <a:ext cx="4471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0AE9EB21-7374-84B2-02F8-4B21869A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793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2291D1A-4E51-8C00-2CFE-717A7A97C7AE}"/>
              </a:ext>
            </a:extLst>
          </p:cNvPr>
          <p:cNvSpPr txBox="1"/>
          <p:nvPr/>
        </p:nvSpPr>
        <p:spPr>
          <a:xfrm>
            <a:off x="6281887" y="6573946"/>
            <a:ext cx="309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02 12 – Laurent Demarta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E21091B-AE68-57A6-B316-3E8AD0E6361A}"/>
              </a:ext>
            </a:extLst>
          </p:cNvPr>
          <p:cNvSpPr txBox="1"/>
          <p:nvPr/>
        </p:nvSpPr>
        <p:spPr>
          <a:xfrm>
            <a:off x="163077" y="115914"/>
            <a:ext cx="1986393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Pakistan 2005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 err="1">
                <a:solidFill>
                  <a:srgbClr val="7030A0"/>
                </a:solidFill>
                <a:latin typeface="Swis721 Cn BT" panose="020B0506020202030204" pitchFamily="34" charset="0"/>
              </a:rPr>
              <a:t>Contexte</a:t>
            </a:r>
            <a:r>
              <a:rPr lang="en-GB" sz="1700" dirty="0">
                <a:solidFill>
                  <a:srgbClr val="7030A0"/>
                </a:solidFill>
                <a:latin typeface="Swis721 Cn BT" panose="020B0506020202030204" pitchFamily="34" charset="0"/>
              </a:rPr>
              <a:t> 2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Timing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08 </a:t>
            </a:r>
            <a:r>
              <a:rPr lang="en-GB" sz="1700" dirty="0" err="1">
                <a:latin typeface="Swis721 Cn BT" panose="020B0506020202030204" pitchFamily="34" charset="0"/>
              </a:rPr>
              <a:t>octobre</a:t>
            </a:r>
            <a:r>
              <a:rPr lang="en-GB" sz="1700" dirty="0">
                <a:latin typeface="Swis721 Cn BT" panose="020B0506020202030204" pitchFamily="34" charset="0"/>
              </a:rPr>
              <a:t> 2005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08:50 AM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Ramadan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C6FF6A-6510-FD83-9581-9CAFB26804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5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C5D9351A-7784-0C36-3473-424FF4F70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514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4CB2D2-A636-072C-9CFE-3F477A9ACFAD}"/>
              </a:ext>
            </a:extLst>
          </p:cNvPr>
          <p:cNvSpPr txBox="1"/>
          <p:nvPr/>
        </p:nvSpPr>
        <p:spPr>
          <a:xfrm>
            <a:off x="6281887" y="6573946"/>
            <a:ext cx="309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02 12 – Laurent Demarta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E21091B-AE68-57A6-B316-3E8AD0E6361A}"/>
              </a:ext>
            </a:extLst>
          </p:cNvPr>
          <p:cNvSpPr txBox="1"/>
          <p:nvPr/>
        </p:nvSpPr>
        <p:spPr>
          <a:xfrm>
            <a:off x="163077" y="115914"/>
            <a:ext cx="2313594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Pakistan 2005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 err="1">
                <a:solidFill>
                  <a:srgbClr val="7030A0"/>
                </a:solidFill>
                <a:latin typeface="Swis721 Cn BT" panose="020B0506020202030204" pitchFamily="34" charset="0"/>
              </a:rPr>
              <a:t>Contexte</a:t>
            </a:r>
            <a:r>
              <a:rPr lang="en-GB" sz="1700" dirty="0">
                <a:solidFill>
                  <a:srgbClr val="7030A0"/>
                </a:solidFill>
                <a:latin typeface="Swis721 Cn BT" panose="020B0506020202030204" pitchFamily="34" charset="0"/>
              </a:rPr>
              <a:t> 3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Tradition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 err="1">
                <a:latin typeface="Swis721 Cn BT" panose="020B0506020202030204" pitchFamily="34" charset="0"/>
              </a:rPr>
              <a:t>Baltit</a:t>
            </a:r>
            <a:r>
              <a:rPr lang="en-GB" sz="1700" dirty="0">
                <a:latin typeface="Swis721 Cn BT" panose="020B0506020202030204" pitchFamily="34" charset="0"/>
              </a:rPr>
              <a:t> fort, </a:t>
            </a:r>
            <a:r>
              <a:rPr lang="en-GB" sz="1700" dirty="0" err="1">
                <a:latin typeface="Swis721 Cn BT" panose="020B0506020202030204" pitchFamily="34" charset="0"/>
              </a:rPr>
              <a:t>XI</a:t>
            </a:r>
            <a:r>
              <a:rPr lang="en-GB" sz="1700" baseline="30000" dirty="0" err="1">
                <a:latin typeface="Swis721 Cn BT" panose="020B0506020202030204" pitchFamily="34" charset="0"/>
              </a:rPr>
              <a:t>e</a:t>
            </a:r>
            <a:r>
              <a:rPr lang="en-GB" sz="1700" dirty="0">
                <a:latin typeface="Swis721 Cn BT" panose="020B0506020202030204" pitchFamily="34" charset="0"/>
              </a:rPr>
              <a:t> siècle</a:t>
            </a:r>
          </a:p>
        </p:txBody>
      </p:sp>
      <p:pic>
        <p:nvPicPr>
          <p:cNvPr id="3074" name="Picture 2" descr="Ultar Peak towers above the fort">
            <a:extLst>
              <a:ext uri="{FF2B5EF4-FFF2-40B4-BE49-F238E27FC236}">
                <a16:creationId xmlns:a16="http://schemas.microsoft.com/office/drawing/2014/main" id="{2ACAFE7D-2CC7-B6DE-CED7-B5F0A7981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123E5EE1-30FD-83B5-28DB-B0C75DA62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503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632A58A-0D03-5A91-562A-8DA4CF97F6BB}"/>
              </a:ext>
            </a:extLst>
          </p:cNvPr>
          <p:cNvSpPr txBox="1"/>
          <p:nvPr/>
        </p:nvSpPr>
        <p:spPr>
          <a:xfrm>
            <a:off x="6281887" y="6573946"/>
            <a:ext cx="309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02 12 – Laurent Demarta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E21091B-AE68-57A6-B316-3E8AD0E6361A}"/>
              </a:ext>
            </a:extLst>
          </p:cNvPr>
          <p:cNvSpPr txBox="1"/>
          <p:nvPr/>
        </p:nvSpPr>
        <p:spPr>
          <a:xfrm>
            <a:off x="163077" y="115914"/>
            <a:ext cx="198639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Pakistan 2005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 err="1">
                <a:solidFill>
                  <a:srgbClr val="7030A0"/>
                </a:solidFill>
                <a:latin typeface="Swis721 Cn BT" panose="020B0506020202030204" pitchFamily="34" charset="0"/>
              </a:rPr>
              <a:t>Contexte</a:t>
            </a:r>
            <a:r>
              <a:rPr lang="en-GB" sz="1700" dirty="0">
                <a:solidFill>
                  <a:srgbClr val="7030A0"/>
                </a:solidFill>
                <a:latin typeface="Swis721 Cn BT" panose="020B0506020202030204" pitchFamily="34" charset="0"/>
              </a:rPr>
              <a:t> 3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Tradition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700F45E-8693-F48B-A7B4-FE8C0B9060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9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5A72FF04-96B8-4C52-06F8-CDF41C177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188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CF9F5FC-2740-7ECA-69FC-D26C8BE6AE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77" y="5760628"/>
            <a:ext cx="868682" cy="98145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E21091B-AE68-57A6-B316-3E8AD0E6361A}"/>
              </a:ext>
            </a:extLst>
          </p:cNvPr>
          <p:cNvSpPr txBox="1"/>
          <p:nvPr/>
        </p:nvSpPr>
        <p:spPr>
          <a:xfrm>
            <a:off x="163077" y="115914"/>
            <a:ext cx="198639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Pakistan 2005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Context 3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Tradition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CCD82D1-037C-7208-7C73-553B3D1C05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85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CF9F5FC-2740-7ECA-69FC-D26C8BE6AE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77" y="5760628"/>
            <a:ext cx="868682" cy="98145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4831BBB-95F0-35D6-BE78-A6D4E55612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E21091B-AE68-57A6-B316-3E8AD0E6361A}"/>
              </a:ext>
            </a:extLst>
          </p:cNvPr>
          <p:cNvSpPr txBox="1"/>
          <p:nvPr/>
        </p:nvSpPr>
        <p:spPr>
          <a:xfrm>
            <a:off x="163077" y="115914"/>
            <a:ext cx="267033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 err="1">
                <a:solidFill>
                  <a:schemeClr val="bg1"/>
                </a:solidFill>
                <a:latin typeface="Swis721 Cn BT" panose="020B0506020202030204" pitchFamily="34" charset="0"/>
              </a:rPr>
              <a:t>Autre</a:t>
            </a:r>
            <a:r>
              <a:rPr lang="en-GB" sz="1700" dirty="0">
                <a:solidFill>
                  <a:schemeClr val="bg1"/>
                </a:solidFill>
                <a:latin typeface="Swis721 Cn BT" panose="020B0506020202030204" pitchFamily="34" charset="0"/>
              </a:rPr>
              <a:t> fort, sans nom</a:t>
            </a:r>
          </a:p>
        </p:txBody>
      </p:sp>
    </p:spTree>
    <p:extLst>
      <p:ext uri="{BB962C8B-B14F-4D97-AF65-F5344CB8AC3E}">
        <p14:creationId xmlns:p14="http://schemas.microsoft.com/office/powerpoint/2010/main" val="2641608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7672190-D209-0D5E-AE6A-74E8FDA3B18B}"/>
              </a:ext>
            </a:extLst>
          </p:cNvPr>
          <p:cNvSpPr txBox="1"/>
          <p:nvPr/>
        </p:nvSpPr>
        <p:spPr>
          <a:xfrm>
            <a:off x="6281887" y="6573946"/>
            <a:ext cx="309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02 12 – Laurent Demarta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FFC210C-A709-A245-7236-A8A89BB5DA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273" y="0"/>
            <a:ext cx="5143500" cy="6858000"/>
          </a:xfrm>
          <a:prstGeom prst="rect">
            <a:avLst/>
          </a:prstGeom>
        </p:spPr>
      </p:pic>
      <p:pic>
        <p:nvPicPr>
          <p:cNvPr id="8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1C591D7D-F825-E4E0-997C-53ACB245D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D4D50BC-39E3-281F-4236-0807432EF8D9}"/>
              </a:ext>
            </a:extLst>
          </p:cNvPr>
          <p:cNvSpPr txBox="1"/>
          <p:nvPr/>
        </p:nvSpPr>
        <p:spPr>
          <a:xfrm>
            <a:off x="163077" y="115914"/>
            <a:ext cx="198639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Pakistan 2005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 err="1">
                <a:solidFill>
                  <a:srgbClr val="7030A0"/>
                </a:solidFill>
                <a:latin typeface="Swis721 Cn BT" panose="020B0506020202030204" pitchFamily="34" charset="0"/>
              </a:rPr>
              <a:t>Contexte</a:t>
            </a:r>
            <a:r>
              <a:rPr lang="en-GB" sz="1700" dirty="0">
                <a:solidFill>
                  <a:srgbClr val="7030A0"/>
                </a:solidFill>
                <a:latin typeface="Swis721 Cn BT" panose="020B0506020202030204" pitchFamily="34" charset="0"/>
              </a:rPr>
              <a:t> 4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Les </a:t>
            </a:r>
            <a:r>
              <a:rPr lang="en-GB" sz="1700" dirty="0" err="1">
                <a:latin typeface="Swis721 Cn BT" panose="020B0506020202030204" pitchFamily="34" charset="0"/>
              </a:rPr>
              <a:t>Pakistanais</a:t>
            </a:r>
            <a:endParaRPr lang="en-GB" sz="1700" dirty="0"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519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B26BC79-CAB5-ABA7-6A23-E55D5B1BBDCD}"/>
              </a:ext>
            </a:extLst>
          </p:cNvPr>
          <p:cNvSpPr txBox="1"/>
          <p:nvPr/>
        </p:nvSpPr>
        <p:spPr>
          <a:xfrm>
            <a:off x="6281887" y="6573946"/>
            <a:ext cx="309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02 12 – Laurent Demarta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65D6A97-39F6-D81E-642C-1F6C7E8EFD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10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65D9DD42-2FAB-66B1-B057-9B235193B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3C75770-EC8C-E392-4658-2C31EA72FB4E}"/>
              </a:ext>
            </a:extLst>
          </p:cNvPr>
          <p:cNvSpPr txBox="1"/>
          <p:nvPr/>
        </p:nvSpPr>
        <p:spPr>
          <a:xfrm>
            <a:off x="163077" y="115914"/>
            <a:ext cx="198639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Pakistan 2005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 err="1">
                <a:solidFill>
                  <a:srgbClr val="7030A0"/>
                </a:solidFill>
                <a:latin typeface="Swis721 Cn BT" panose="020B0506020202030204" pitchFamily="34" charset="0"/>
              </a:rPr>
              <a:t>Contexte</a:t>
            </a:r>
            <a:r>
              <a:rPr lang="en-GB" sz="1700" dirty="0">
                <a:solidFill>
                  <a:srgbClr val="7030A0"/>
                </a:solidFill>
                <a:latin typeface="Swis721 Cn BT" panose="020B0506020202030204" pitchFamily="34" charset="0"/>
              </a:rPr>
              <a:t> 4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Les </a:t>
            </a:r>
            <a:r>
              <a:rPr lang="en-GB" sz="1700" dirty="0" err="1">
                <a:latin typeface="Swis721 Cn BT" panose="020B0506020202030204" pitchFamily="34" charset="0"/>
              </a:rPr>
              <a:t>Pakistanais</a:t>
            </a:r>
            <a:endParaRPr lang="en-GB" sz="1700" dirty="0"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622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CF9F5FC-2740-7ECA-69FC-D26C8BE6AE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77" y="5760628"/>
            <a:ext cx="868682" cy="98145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A2CDB6-87D3-D804-70CC-FCA46F02EF5C}"/>
              </a:ext>
            </a:extLst>
          </p:cNvPr>
          <p:cNvSpPr txBox="1"/>
          <p:nvPr/>
        </p:nvSpPr>
        <p:spPr>
          <a:xfrm>
            <a:off x="1566371" y="1131724"/>
            <a:ext cx="620397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Spoiler			Conclusion   =   </a:t>
            </a:r>
            <a:r>
              <a:rPr lang="en-GB" sz="1700" dirty="0" err="1">
                <a:latin typeface="Swis721 Cn BT" panose="020B0506020202030204" pitchFamily="34" charset="0"/>
              </a:rPr>
              <a:t>contexte</a:t>
            </a:r>
            <a:r>
              <a:rPr lang="en-GB" sz="1700" dirty="0">
                <a:latin typeface="Swis721 Cn BT" panose="020B0506020202030204" pitchFamily="34" charset="0"/>
              </a:rPr>
              <a:t> + </a:t>
            </a:r>
            <a:r>
              <a:rPr lang="en-GB" sz="1700" dirty="0" err="1">
                <a:latin typeface="Swis721 Cn BT" panose="020B0506020202030204" pitchFamily="34" charset="0"/>
              </a:rPr>
              <a:t>contexte</a:t>
            </a:r>
            <a:r>
              <a:rPr lang="en-GB" sz="1700" dirty="0">
                <a:latin typeface="Swis721 Cn BT" panose="020B0506020202030204" pitchFamily="34" charset="0"/>
              </a:rPr>
              <a:t> + </a:t>
            </a:r>
            <a:r>
              <a:rPr lang="en-GB" sz="1700" dirty="0" err="1">
                <a:latin typeface="Swis721 Cn BT" panose="020B0506020202030204" pitchFamily="34" charset="0"/>
              </a:rPr>
              <a:t>contexte</a:t>
            </a:r>
            <a:endParaRPr lang="en-GB" sz="1700" dirty="0">
              <a:latin typeface="Swis721 Cn BT" panose="020B0506020202030204" pitchFamily="34" charset="0"/>
            </a:endParaRPr>
          </a:p>
        </p:txBody>
      </p:sp>
      <p:pic>
        <p:nvPicPr>
          <p:cNvPr id="1026" name="Picture 2" descr="Café Gourmand&quot; Images – Parcourir 715 le catalogue de photos, vecteurs et  vidéos | Adobe Stock">
            <a:extLst>
              <a:ext uri="{FF2B5EF4-FFF2-40B4-BE49-F238E27FC236}">
                <a16:creationId xmlns:a16="http://schemas.microsoft.com/office/drawing/2014/main" id="{011F208C-A36F-76DC-244C-B1973B798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970266"/>
            <a:ext cx="9144000" cy="488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1E3053B-FB88-9020-F5B1-74CFC468403E}"/>
              </a:ext>
            </a:extLst>
          </p:cNvPr>
          <p:cNvSpPr txBox="1"/>
          <p:nvPr/>
        </p:nvSpPr>
        <p:spPr>
          <a:xfrm>
            <a:off x="163077" y="115914"/>
            <a:ext cx="198639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solidFill>
                  <a:srgbClr val="FF0000"/>
                </a:solidFill>
                <a:latin typeface="Swis721 Cn BT" panose="020B0506020202030204" pitchFamily="34" charset="0"/>
              </a:rPr>
              <a:t>Café, pousse-café</a:t>
            </a:r>
          </a:p>
        </p:txBody>
      </p:sp>
    </p:spTree>
    <p:extLst>
      <p:ext uri="{BB962C8B-B14F-4D97-AF65-F5344CB8AC3E}">
        <p14:creationId xmlns:p14="http://schemas.microsoft.com/office/powerpoint/2010/main" val="49182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29BC71-C63B-672C-6607-0D207C24C0AC}"/>
              </a:ext>
            </a:extLst>
          </p:cNvPr>
          <p:cNvSpPr txBox="1"/>
          <p:nvPr/>
        </p:nvSpPr>
        <p:spPr>
          <a:xfrm>
            <a:off x="6281887" y="6573946"/>
            <a:ext cx="309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02 12 – Laurent Demarta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5823A8-FFCF-CD2C-EAF3-29E6228F9E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8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F6D57568-20F4-6376-3146-6CC66B8BC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B7452C7-B006-059F-8588-22A80B431038}"/>
              </a:ext>
            </a:extLst>
          </p:cNvPr>
          <p:cNvSpPr txBox="1"/>
          <p:nvPr/>
        </p:nvSpPr>
        <p:spPr>
          <a:xfrm>
            <a:off x="163077" y="115914"/>
            <a:ext cx="198639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Pakistan 2005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 err="1">
                <a:solidFill>
                  <a:srgbClr val="7030A0"/>
                </a:solidFill>
                <a:latin typeface="Swis721 Cn BT" panose="020B0506020202030204" pitchFamily="34" charset="0"/>
              </a:rPr>
              <a:t>Contexte</a:t>
            </a:r>
            <a:r>
              <a:rPr lang="en-GB" sz="1700" dirty="0">
                <a:solidFill>
                  <a:srgbClr val="7030A0"/>
                </a:solidFill>
                <a:latin typeface="Swis721 Cn BT" panose="020B0506020202030204" pitchFamily="34" charset="0"/>
              </a:rPr>
              <a:t> 4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Les </a:t>
            </a:r>
            <a:r>
              <a:rPr lang="en-GB" sz="1700" dirty="0" err="1">
                <a:latin typeface="Swis721 Cn BT" panose="020B0506020202030204" pitchFamily="34" charset="0"/>
              </a:rPr>
              <a:t>Pakistanais</a:t>
            </a:r>
            <a:endParaRPr lang="en-GB" sz="1700" dirty="0"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7382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3D66FCA-4C47-36EA-E82A-09FFD2484C64}"/>
              </a:ext>
            </a:extLst>
          </p:cNvPr>
          <p:cNvSpPr txBox="1"/>
          <p:nvPr/>
        </p:nvSpPr>
        <p:spPr>
          <a:xfrm>
            <a:off x="6281887" y="6573946"/>
            <a:ext cx="309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02 12 – Laurent Demarta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A456B55-7436-B8A4-A800-E360D0576E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-28703"/>
            <a:ext cx="5143500" cy="6858000"/>
          </a:xfrm>
          <a:prstGeom prst="rect">
            <a:avLst/>
          </a:prstGeom>
        </p:spPr>
      </p:pic>
      <p:pic>
        <p:nvPicPr>
          <p:cNvPr id="8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70F1E7FF-4507-2B1B-4E7A-9CC8993F1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BC68389-F0E4-9C86-2A1E-A2CBF03D4129}"/>
              </a:ext>
            </a:extLst>
          </p:cNvPr>
          <p:cNvSpPr txBox="1"/>
          <p:nvPr/>
        </p:nvSpPr>
        <p:spPr>
          <a:xfrm>
            <a:off x="163077" y="115914"/>
            <a:ext cx="198639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Pakistan 2005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 err="1">
                <a:solidFill>
                  <a:srgbClr val="7030A0"/>
                </a:solidFill>
                <a:latin typeface="Swis721 Cn BT" panose="020B0506020202030204" pitchFamily="34" charset="0"/>
              </a:rPr>
              <a:t>Contexte</a:t>
            </a:r>
            <a:r>
              <a:rPr lang="en-GB" sz="1700" dirty="0">
                <a:solidFill>
                  <a:srgbClr val="7030A0"/>
                </a:solidFill>
                <a:latin typeface="Swis721 Cn BT" panose="020B0506020202030204" pitchFamily="34" charset="0"/>
              </a:rPr>
              <a:t> 4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Les </a:t>
            </a:r>
            <a:r>
              <a:rPr lang="en-GB" sz="1700" dirty="0" err="1">
                <a:latin typeface="Swis721 Cn BT" panose="020B0506020202030204" pitchFamily="34" charset="0"/>
              </a:rPr>
              <a:t>Pakistanais</a:t>
            </a:r>
            <a:endParaRPr lang="en-GB" sz="1700" dirty="0"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650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66ECCF9-BF8A-A620-3C9E-D4D5D3A0AEEA}"/>
              </a:ext>
            </a:extLst>
          </p:cNvPr>
          <p:cNvSpPr txBox="1"/>
          <p:nvPr/>
        </p:nvSpPr>
        <p:spPr>
          <a:xfrm>
            <a:off x="6281887" y="6573946"/>
            <a:ext cx="309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02 12 – Laurent Demarta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E21091B-AE68-57A6-B316-3E8AD0E6361A}"/>
              </a:ext>
            </a:extLst>
          </p:cNvPr>
          <p:cNvSpPr txBox="1"/>
          <p:nvPr/>
        </p:nvSpPr>
        <p:spPr>
          <a:xfrm>
            <a:off x="163077" y="115914"/>
            <a:ext cx="198639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Pakistan 2005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 err="1">
                <a:solidFill>
                  <a:srgbClr val="7030A0"/>
                </a:solidFill>
                <a:latin typeface="Swis721 Cn BT" panose="020B0506020202030204" pitchFamily="34" charset="0"/>
              </a:rPr>
              <a:t>Contexte</a:t>
            </a:r>
            <a:r>
              <a:rPr lang="en-GB" sz="1700" dirty="0">
                <a:solidFill>
                  <a:srgbClr val="7030A0"/>
                </a:solidFill>
                <a:latin typeface="Swis721 Cn BT" panose="020B0506020202030204" pitchFamily="34" charset="0"/>
              </a:rPr>
              <a:t> 4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Les </a:t>
            </a:r>
            <a:r>
              <a:rPr lang="en-GB" sz="1700" dirty="0" err="1">
                <a:latin typeface="Swis721 Cn BT" panose="020B0506020202030204" pitchFamily="34" charset="0"/>
              </a:rPr>
              <a:t>Pakistanais</a:t>
            </a:r>
            <a:endParaRPr lang="en-GB" sz="1700" dirty="0">
              <a:latin typeface="Swis721 Cn BT" panose="020B0506020202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585BFB0-46A2-5109-77C8-C6AB8D3AF8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8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B264339F-6636-FAE6-6618-7212DF90A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7523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CF9F5FC-2740-7ECA-69FC-D26C8BE6AE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77" y="5760628"/>
            <a:ext cx="868682" cy="98145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E21091B-AE68-57A6-B316-3E8AD0E6361A}"/>
              </a:ext>
            </a:extLst>
          </p:cNvPr>
          <p:cNvSpPr txBox="1"/>
          <p:nvPr/>
        </p:nvSpPr>
        <p:spPr>
          <a:xfrm>
            <a:off x="163077" y="115914"/>
            <a:ext cx="198639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Pakistan 2005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Context 3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People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116FED-EE91-4CEE-1960-995F1F53E7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201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DEAF20E-0BBC-1E61-B82F-48DDAA243F88}"/>
              </a:ext>
            </a:extLst>
          </p:cNvPr>
          <p:cNvSpPr txBox="1"/>
          <p:nvPr/>
        </p:nvSpPr>
        <p:spPr>
          <a:xfrm>
            <a:off x="6081995" y="6573946"/>
            <a:ext cx="34054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03 12 – Laurent Demarta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0198847-0B36-4F32-F8C4-F8611D6FB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8816" y="5049043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dre photo baroque Montage photo | Pixiz">
            <a:extLst>
              <a:ext uri="{FF2B5EF4-FFF2-40B4-BE49-F238E27FC236}">
                <a16:creationId xmlns:a16="http://schemas.microsoft.com/office/drawing/2014/main" id="{E1CC0146-E12F-950B-13B4-A2A7D88E4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8915" y="5030474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5A2CDB6-87D3-D804-70CC-FCA46F02EF5C}"/>
              </a:ext>
            </a:extLst>
          </p:cNvPr>
          <p:cNvSpPr txBox="1"/>
          <p:nvPr/>
        </p:nvSpPr>
        <p:spPr>
          <a:xfrm>
            <a:off x="1566371" y="1131724"/>
            <a:ext cx="553150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Pakistan 2006-2007 (2005)		ERRA &amp; Tom Schacher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3B3D559-7AAA-550A-BF1E-4BE982817A3B}"/>
              </a:ext>
            </a:extLst>
          </p:cNvPr>
          <p:cNvSpPr txBox="1"/>
          <p:nvPr/>
        </p:nvSpPr>
        <p:spPr>
          <a:xfrm>
            <a:off x="2005803" y="3190832"/>
            <a:ext cx="19060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>
                <a:latin typeface="Swis721 Cn BT" panose="020B0506020202030204" pitchFamily="34" charset="0"/>
              </a:rPr>
              <a:t>Reinforced masonry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9D334F5-7FEA-7275-1017-06B9B33BAD35}"/>
              </a:ext>
            </a:extLst>
          </p:cNvPr>
          <p:cNvSpPr txBox="1"/>
          <p:nvPr/>
        </p:nvSpPr>
        <p:spPr>
          <a:xfrm>
            <a:off x="4778390" y="3190831"/>
            <a:ext cx="19060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>
                <a:latin typeface="Swis721 Cn BT" panose="020B0506020202030204" pitchFamily="34" charset="0"/>
              </a:rPr>
              <a:t>Confined masonry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CE03253-71B2-6041-BEDA-C453DA2799D2}"/>
              </a:ext>
            </a:extLst>
          </p:cNvPr>
          <p:cNvSpPr txBox="1"/>
          <p:nvPr/>
        </p:nvSpPr>
        <p:spPr>
          <a:xfrm>
            <a:off x="4778390" y="4353309"/>
            <a:ext cx="19060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 err="1">
                <a:latin typeface="Swis721 Cn BT" panose="020B0506020202030204" pitchFamily="34" charset="0"/>
              </a:rPr>
              <a:t>Dhajji</a:t>
            </a:r>
            <a:endParaRPr lang="en-GB" sz="1700" dirty="0">
              <a:latin typeface="Swis721 Cn BT" panose="020B0506020202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4DB3169-6626-3421-DC25-8F314B8AE2DC}"/>
              </a:ext>
            </a:extLst>
          </p:cNvPr>
          <p:cNvSpPr txBox="1"/>
          <p:nvPr/>
        </p:nvSpPr>
        <p:spPr>
          <a:xfrm>
            <a:off x="2005803" y="4353310"/>
            <a:ext cx="19060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 err="1">
                <a:latin typeface="Swis721 Cn BT" panose="020B0506020202030204" pitchFamily="34" charset="0"/>
              </a:rPr>
              <a:t>Bhatar</a:t>
            </a:r>
            <a:endParaRPr lang="en-GB" sz="1700" dirty="0">
              <a:latin typeface="Swis721 Cn BT" panose="020B050602020203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5560402-56CC-AB39-F9CA-1A165D8C0979}"/>
              </a:ext>
            </a:extLst>
          </p:cNvPr>
          <p:cNvCxnSpPr/>
          <p:nvPr/>
        </p:nvCxnSpPr>
        <p:spPr>
          <a:xfrm>
            <a:off x="1988717" y="3948728"/>
            <a:ext cx="47196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F38DA88-AE33-F65D-5C57-A80B1339FDC9}"/>
              </a:ext>
            </a:extLst>
          </p:cNvPr>
          <p:cNvCxnSpPr>
            <a:cxnSpLocks/>
          </p:cNvCxnSpPr>
          <p:nvPr/>
        </p:nvCxnSpPr>
        <p:spPr>
          <a:xfrm>
            <a:off x="4315725" y="2628387"/>
            <a:ext cx="0" cy="27267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Tom Schacher – Tessin, Schweiz | Berufliches Profil | LinkedIn">
            <a:extLst>
              <a:ext uri="{FF2B5EF4-FFF2-40B4-BE49-F238E27FC236}">
                <a16:creationId xmlns:a16="http://schemas.microsoft.com/office/drawing/2014/main" id="{BF7C05EE-9B29-61DF-D82F-37DF03AC5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6707" y="0"/>
            <a:ext cx="1767293" cy="176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AE18A477-8BB2-7188-811F-68BD41189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F6E40BA-9C48-0CC1-914A-54004A2E73FB}"/>
              </a:ext>
            </a:extLst>
          </p:cNvPr>
          <p:cNvSpPr txBox="1"/>
          <p:nvPr/>
        </p:nvSpPr>
        <p:spPr>
          <a:xfrm>
            <a:off x="1582773" y="1767293"/>
            <a:ext cx="553150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00" dirty="0">
                <a:solidFill>
                  <a:schemeClr val="accent6">
                    <a:lumMod val="75000"/>
                  </a:schemeClr>
                </a:solidFill>
                <a:latin typeface="Swis721 Cn BT" panose="020B0506020202030204" pitchFamily="34" charset="0"/>
              </a:rPr>
              <a:t>4 techniques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A1CEECE-5BCF-5F5B-9D15-D1D2B52DCD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4000" y="2048919"/>
            <a:ext cx="2400000" cy="1800000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DDDC97E-08FE-C6FF-4446-3A2A016ED11A}"/>
              </a:ext>
            </a:extLst>
          </p:cNvPr>
          <p:cNvCxnSpPr>
            <a:cxnSpLocks/>
          </p:cNvCxnSpPr>
          <p:nvPr/>
        </p:nvCxnSpPr>
        <p:spPr>
          <a:xfrm>
            <a:off x="1406448" y="3366468"/>
            <a:ext cx="5912847" cy="0"/>
          </a:xfrm>
          <a:prstGeom prst="straightConnector1">
            <a:avLst/>
          </a:prstGeom>
          <a:ln w="393700">
            <a:solidFill>
              <a:schemeClr val="accent6">
                <a:lumMod val="7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9C05A84F-B4CF-4F53-9E54-A8752B02CB8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000" y="3991786"/>
            <a:ext cx="1800000" cy="2400000"/>
          </a:xfrm>
          <a:prstGeom prst="rect">
            <a:avLst/>
          </a:prstGeom>
        </p:spPr>
      </p:pic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95938398-BED5-2CB0-520D-4F07A4D6AB70}"/>
              </a:ext>
            </a:extLst>
          </p:cNvPr>
          <p:cNvCxnSpPr>
            <a:cxnSpLocks/>
          </p:cNvCxnSpPr>
          <p:nvPr/>
        </p:nvCxnSpPr>
        <p:spPr>
          <a:xfrm>
            <a:off x="1406447" y="4530280"/>
            <a:ext cx="5912847" cy="0"/>
          </a:xfrm>
          <a:prstGeom prst="straightConnector1">
            <a:avLst/>
          </a:prstGeom>
          <a:ln w="393700">
            <a:solidFill>
              <a:schemeClr val="accent6">
                <a:lumMod val="7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29B6C41D-6348-B754-AE87-1C050B14543E}"/>
              </a:ext>
            </a:extLst>
          </p:cNvPr>
          <p:cNvCxnSpPr>
            <a:cxnSpLocks/>
          </p:cNvCxnSpPr>
          <p:nvPr/>
        </p:nvCxnSpPr>
        <p:spPr>
          <a:xfrm>
            <a:off x="5678097" y="2230641"/>
            <a:ext cx="0" cy="3284453"/>
          </a:xfrm>
          <a:prstGeom prst="straightConnector1">
            <a:avLst/>
          </a:prstGeom>
          <a:ln w="698500">
            <a:solidFill>
              <a:schemeClr val="accent6">
                <a:lumMod val="75000"/>
                <a:alpha val="50000"/>
              </a:schemeClr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BB70E144-A319-3B31-80A3-526C1C190141}"/>
              </a:ext>
            </a:extLst>
          </p:cNvPr>
          <p:cNvCxnSpPr>
            <a:cxnSpLocks/>
          </p:cNvCxnSpPr>
          <p:nvPr/>
        </p:nvCxnSpPr>
        <p:spPr>
          <a:xfrm>
            <a:off x="2958816" y="2230641"/>
            <a:ext cx="0" cy="3284453"/>
          </a:xfrm>
          <a:prstGeom prst="straightConnector1">
            <a:avLst/>
          </a:prstGeom>
          <a:ln w="698500">
            <a:solidFill>
              <a:schemeClr val="accent6">
                <a:lumMod val="75000"/>
                <a:alpha val="50000"/>
              </a:schemeClr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19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D5A2CDB6-87D3-D804-70CC-FCA46F02EF5C}"/>
              </a:ext>
            </a:extLst>
          </p:cNvPr>
          <p:cNvSpPr txBox="1"/>
          <p:nvPr/>
        </p:nvSpPr>
        <p:spPr>
          <a:xfrm>
            <a:off x="1566371" y="1131724"/>
            <a:ext cx="601125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Pakistan 2006-2007 (2005)		ERRA and Tom </a:t>
            </a:r>
            <a:r>
              <a:rPr lang="en-GB" sz="1700" dirty="0" err="1">
                <a:latin typeface="Swis721 Cn BT" panose="020B0506020202030204" pitchFamily="34" charset="0"/>
              </a:rPr>
              <a:t>Schacher</a:t>
            </a:r>
            <a:endParaRPr lang="en-GB" sz="1700" dirty="0">
              <a:latin typeface="Swis721 Cn BT" panose="020B0506020202030204" pitchFamily="34" charset="0"/>
            </a:endParaRPr>
          </a:p>
        </p:txBody>
      </p:sp>
      <p:pic>
        <p:nvPicPr>
          <p:cNvPr id="21512" name="Picture 8" descr="Creative commons terms and licensing symbols. | Download Scientific Diagram">
            <a:extLst>
              <a:ext uri="{FF2B5EF4-FFF2-40B4-BE49-F238E27FC236}">
                <a16:creationId xmlns:a16="http://schemas.microsoft.com/office/drawing/2014/main" id="{04925664-891D-1536-C9C3-220BFC5E2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049" y="-3510"/>
            <a:ext cx="8237688" cy="686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E6086E-9444-5327-920A-52BD50F92DE7}"/>
              </a:ext>
            </a:extLst>
          </p:cNvPr>
          <p:cNvSpPr/>
          <p:nvPr/>
        </p:nvSpPr>
        <p:spPr>
          <a:xfrm>
            <a:off x="1802643" y="5076355"/>
            <a:ext cx="1842656" cy="692977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310698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9BD8047-2246-8C80-E1F3-42C2E39AE650}"/>
              </a:ext>
            </a:extLst>
          </p:cNvPr>
          <p:cNvSpPr txBox="1"/>
          <p:nvPr/>
        </p:nvSpPr>
        <p:spPr>
          <a:xfrm>
            <a:off x="163077" y="115914"/>
            <a:ext cx="198639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Reinforced masonry</a:t>
            </a:r>
          </a:p>
        </p:txBody>
      </p:sp>
      <p:pic>
        <p:nvPicPr>
          <p:cNvPr id="3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7CE0D13F-176B-F121-4EDB-0839ED80B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C141AB0-C40B-15C4-43B2-CB3750A380B2}"/>
              </a:ext>
            </a:extLst>
          </p:cNvPr>
          <p:cNvSpPr txBox="1"/>
          <p:nvPr/>
        </p:nvSpPr>
        <p:spPr>
          <a:xfrm>
            <a:off x="7430013" y="6420057"/>
            <a:ext cx="1705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02 12</a:t>
            </a:r>
          </a:p>
          <a:p>
            <a:pPr algn="r"/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Laurent Demarta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0CFB78F-F746-A8EE-A196-D727A4CCCB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350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AF8FD-CD2D-CF89-0A0F-7A5DC8E3A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9EFA720-78E3-DB1E-757D-DA3E65F410EE}"/>
              </a:ext>
            </a:extLst>
          </p:cNvPr>
          <p:cNvSpPr txBox="1"/>
          <p:nvPr/>
        </p:nvSpPr>
        <p:spPr>
          <a:xfrm>
            <a:off x="163077" y="115914"/>
            <a:ext cx="198639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solidFill>
                  <a:schemeClr val="accent6">
                    <a:lumMod val="75000"/>
                  </a:schemeClr>
                </a:solidFill>
                <a:latin typeface="Swis721 Cn BT" panose="020B0506020202030204" pitchFamily="34" charset="0"/>
              </a:rPr>
              <a:t>Reinforced masonry</a:t>
            </a:r>
          </a:p>
        </p:txBody>
      </p:sp>
      <p:pic>
        <p:nvPicPr>
          <p:cNvPr id="3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0D0BBF4E-72EB-FEA6-6513-7579F5214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CF42340-2084-FC71-7676-8F2AA7DC4D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5215"/>
            <a:ext cx="3905677" cy="520756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C28E78D-6B40-6FE3-CD26-DA057A9242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677" y="1464628"/>
            <a:ext cx="5238323" cy="392874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D09F0CE-125E-CB39-84F7-B5670DD0B564}"/>
              </a:ext>
            </a:extLst>
          </p:cNvPr>
          <p:cNvSpPr txBox="1"/>
          <p:nvPr/>
        </p:nvSpPr>
        <p:spPr>
          <a:xfrm>
            <a:off x="6110695" y="6573946"/>
            <a:ext cx="34054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03 12 – Laurent Demarta</a:t>
            </a:r>
          </a:p>
        </p:txBody>
      </p:sp>
    </p:spTree>
    <p:extLst>
      <p:ext uri="{BB962C8B-B14F-4D97-AF65-F5344CB8AC3E}">
        <p14:creationId xmlns:p14="http://schemas.microsoft.com/office/powerpoint/2010/main" val="24421024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38870-086B-01AC-E668-CFFB48EF3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6DF7CE0-9D73-BB5E-DE3D-C9CD9011E152}"/>
              </a:ext>
            </a:extLst>
          </p:cNvPr>
          <p:cNvSpPr txBox="1"/>
          <p:nvPr/>
        </p:nvSpPr>
        <p:spPr>
          <a:xfrm>
            <a:off x="163077" y="115914"/>
            <a:ext cx="198639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 err="1">
                <a:solidFill>
                  <a:schemeClr val="accent6">
                    <a:lumMod val="75000"/>
                  </a:schemeClr>
                </a:solidFill>
                <a:latin typeface="Swis721 Cn BT" panose="020B0506020202030204" pitchFamily="34" charset="0"/>
              </a:rPr>
              <a:t>Bhatar</a:t>
            </a:r>
            <a:endParaRPr lang="en-GB" sz="1700" dirty="0">
              <a:solidFill>
                <a:schemeClr val="accent6">
                  <a:lumMod val="75000"/>
                </a:schemeClr>
              </a:solidFill>
              <a:latin typeface="Swis721 Cn BT" panose="020B0506020202030204" pitchFamily="34" charset="0"/>
            </a:endParaRPr>
          </a:p>
        </p:txBody>
      </p:sp>
      <p:pic>
        <p:nvPicPr>
          <p:cNvPr id="3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C0283C8A-AB69-D90F-C2E0-6D3CC2EE6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536FEAF-51AE-D95B-89C4-3972F88AD296}"/>
              </a:ext>
            </a:extLst>
          </p:cNvPr>
          <p:cNvSpPr txBox="1"/>
          <p:nvPr/>
        </p:nvSpPr>
        <p:spPr>
          <a:xfrm>
            <a:off x="7430013" y="6420057"/>
            <a:ext cx="1705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03 12</a:t>
            </a:r>
          </a:p>
          <a:p>
            <a:pPr algn="r"/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Laurent Demarta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84F1FD2-5E37-F17A-E4B7-852C78DFDB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610" y="3429000"/>
            <a:ext cx="3992300" cy="532306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2E18135-79DC-420F-494B-FBF0245CF3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A6C275B-C6E9-E55F-59DB-E7200D403F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5927"/>
            <a:ext cx="3739610" cy="498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8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58E47-EFB0-7A0A-DEE9-54E02F3DF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0D1A0EA-978D-2C15-0C74-7F01A44BF324}"/>
              </a:ext>
            </a:extLst>
          </p:cNvPr>
          <p:cNvSpPr txBox="1"/>
          <p:nvPr/>
        </p:nvSpPr>
        <p:spPr>
          <a:xfrm>
            <a:off x="163077" y="115914"/>
            <a:ext cx="198639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 err="1">
                <a:solidFill>
                  <a:schemeClr val="accent6">
                    <a:lumMod val="75000"/>
                  </a:schemeClr>
                </a:solidFill>
                <a:latin typeface="Swis721 Cn BT" panose="020B0506020202030204" pitchFamily="34" charset="0"/>
              </a:rPr>
              <a:t>Bhatar</a:t>
            </a:r>
            <a:endParaRPr lang="en-GB" sz="1700" dirty="0">
              <a:solidFill>
                <a:schemeClr val="accent6">
                  <a:lumMod val="75000"/>
                </a:schemeClr>
              </a:solidFill>
              <a:latin typeface="Swis721 Cn BT" panose="020B0506020202030204" pitchFamily="34" charset="0"/>
            </a:endParaRPr>
          </a:p>
        </p:txBody>
      </p:sp>
      <p:pic>
        <p:nvPicPr>
          <p:cNvPr id="3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2F181E8C-9760-49BC-6653-E387C2889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44461AA-2055-952F-DD64-7E4017E69D89}"/>
              </a:ext>
            </a:extLst>
          </p:cNvPr>
          <p:cNvSpPr txBox="1"/>
          <p:nvPr/>
        </p:nvSpPr>
        <p:spPr>
          <a:xfrm>
            <a:off x="7430013" y="6420057"/>
            <a:ext cx="1705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03 12</a:t>
            </a:r>
          </a:p>
          <a:p>
            <a:pPr algn="r"/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Laurent Demarta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994CBA6-A2C6-0771-D1D5-2A0CCCAE95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97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83296AE-EB98-2E47-4F15-9500B77819DE}"/>
              </a:ext>
            </a:extLst>
          </p:cNvPr>
          <p:cNvSpPr txBox="1"/>
          <p:nvPr/>
        </p:nvSpPr>
        <p:spPr>
          <a:xfrm>
            <a:off x="6281887" y="6573946"/>
            <a:ext cx="309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02 12 – Laurent Demarta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pic>
        <p:nvPicPr>
          <p:cNvPr id="1026" name="Picture 2" descr="Cucumber, Feta, &amp; Walnut | Persian food, Persian cuisine, Food">
            <a:extLst>
              <a:ext uri="{FF2B5EF4-FFF2-40B4-BE49-F238E27FC236}">
                <a16:creationId xmlns:a16="http://schemas.microsoft.com/office/drawing/2014/main" id="{E1BCA64E-A407-1E35-22DC-C3C27AF31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58013" y="0"/>
            <a:ext cx="6985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15DE0D4-8F97-6C5E-A386-1BC42415BE3C}"/>
              </a:ext>
            </a:extLst>
          </p:cNvPr>
          <p:cNvSpPr txBox="1"/>
          <p:nvPr/>
        </p:nvSpPr>
        <p:spPr>
          <a:xfrm>
            <a:off x="163077" y="115914"/>
            <a:ext cx="198639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solidFill>
                  <a:srgbClr val="FF0000"/>
                </a:solidFill>
                <a:latin typeface="Swis721 Cn BT" panose="020B0506020202030204" pitchFamily="34" charset="0"/>
              </a:rPr>
              <a:t>Entrée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 err="1">
                <a:latin typeface="Swis721 Cn BT" panose="020B0506020202030204" pitchFamily="34" charset="0"/>
              </a:rPr>
              <a:t>Expérience</a:t>
            </a:r>
            <a:r>
              <a:rPr lang="en-GB" sz="1700" dirty="0">
                <a:latin typeface="Swis721 Cn BT" panose="020B0506020202030204" pitchFamily="34" charset="0"/>
              </a:rPr>
              <a:t> </a:t>
            </a:r>
            <a:r>
              <a:rPr lang="en-GB" sz="1700" dirty="0" err="1">
                <a:latin typeface="Swis721 Cn BT" panose="020B0506020202030204" pitchFamily="34" charset="0"/>
              </a:rPr>
              <a:t>humanitaire</a:t>
            </a:r>
            <a:endParaRPr lang="en-GB" sz="1700" dirty="0">
              <a:latin typeface="Swis721 Cn BT" panose="020B0506020202030204" pitchFamily="34" charset="0"/>
            </a:endParaRPr>
          </a:p>
        </p:txBody>
      </p:sp>
      <p:pic>
        <p:nvPicPr>
          <p:cNvPr id="27650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286AE0F1-9B2D-2FD8-3110-9E235CE2E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853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74413-CABA-8B3E-ABAC-E6E04D08B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5C92E45-CA01-264E-E950-1363E9DA1450}"/>
              </a:ext>
            </a:extLst>
          </p:cNvPr>
          <p:cNvSpPr txBox="1"/>
          <p:nvPr/>
        </p:nvSpPr>
        <p:spPr>
          <a:xfrm>
            <a:off x="163077" y="115914"/>
            <a:ext cx="198639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 err="1">
                <a:solidFill>
                  <a:schemeClr val="accent6">
                    <a:lumMod val="75000"/>
                  </a:schemeClr>
                </a:solidFill>
                <a:latin typeface="Swis721 Cn BT" panose="020B0506020202030204" pitchFamily="34" charset="0"/>
              </a:rPr>
              <a:t>Bhatar</a:t>
            </a:r>
            <a:endParaRPr lang="en-GB" sz="1700" dirty="0">
              <a:solidFill>
                <a:schemeClr val="accent6">
                  <a:lumMod val="75000"/>
                </a:schemeClr>
              </a:solidFill>
              <a:latin typeface="Swis721 Cn BT" panose="020B0506020202030204" pitchFamily="34" charset="0"/>
            </a:endParaRPr>
          </a:p>
        </p:txBody>
      </p:sp>
      <p:pic>
        <p:nvPicPr>
          <p:cNvPr id="3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2679C318-51AE-2749-3FF4-EB39B3759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E42C2B1-104A-BFD7-9D12-687737FF74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136" y="607891"/>
            <a:ext cx="4231663" cy="564221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A51788A-1F87-BF6D-C030-B031BF7934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7891"/>
            <a:ext cx="4231663" cy="564221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AED3728-DB96-FB5A-EC17-6050FBED7AF4}"/>
              </a:ext>
            </a:extLst>
          </p:cNvPr>
          <p:cNvSpPr txBox="1"/>
          <p:nvPr/>
        </p:nvSpPr>
        <p:spPr>
          <a:xfrm>
            <a:off x="6110695" y="6573946"/>
            <a:ext cx="34054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03 12 – Laurent Demarta</a:t>
            </a:r>
          </a:p>
        </p:txBody>
      </p:sp>
    </p:spTree>
    <p:extLst>
      <p:ext uri="{BB962C8B-B14F-4D97-AF65-F5344CB8AC3E}">
        <p14:creationId xmlns:p14="http://schemas.microsoft.com/office/powerpoint/2010/main" val="7384816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28CB5-C42F-FBBF-1683-9976180E3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E35A5AA-6407-D341-1688-C0574DE3A69C}"/>
              </a:ext>
            </a:extLst>
          </p:cNvPr>
          <p:cNvSpPr txBox="1"/>
          <p:nvPr/>
        </p:nvSpPr>
        <p:spPr>
          <a:xfrm>
            <a:off x="163077" y="115914"/>
            <a:ext cx="198639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 err="1">
                <a:solidFill>
                  <a:schemeClr val="accent6">
                    <a:lumMod val="75000"/>
                  </a:schemeClr>
                </a:solidFill>
                <a:latin typeface="Swis721 Cn BT" panose="020B0506020202030204" pitchFamily="34" charset="0"/>
              </a:rPr>
              <a:t>Bhatar</a:t>
            </a:r>
            <a:endParaRPr lang="en-GB" sz="1700" dirty="0">
              <a:solidFill>
                <a:schemeClr val="accent6">
                  <a:lumMod val="75000"/>
                </a:schemeClr>
              </a:solidFill>
              <a:latin typeface="Swis721 Cn BT" panose="020B0506020202030204" pitchFamily="34" charset="0"/>
            </a:endParaRPr>
          </a:p>
        </p:txBody>
      </p:sp>
      <p:pic>
        <p:nvPicPr>
          <p:cNvPr id="3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91F5C416-8B64-D809-1C42-91CAEA77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EA918F6-13D0-046B-45B3-48FE3F317F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5077" y="522863"/>
            <a:ext cx="4408923" cy="587856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67D9D1D-7F80-5393-AB4C-26D96C6D3E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0" y="524112"/>
            <a:ext cx="4408923" cy="587856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FA2DC5D-5B82-3CCC-61D8-BBA13A58AF69}"/>
              </a:ext>
            </a:extLst>
          </p:cNvPr>
          <p:cNvSpPr txBox="1"/>
          <p:nvPr/>
        </p:nvSpPr>
        <p:spPr>
          <a:xfrm>
            <a:off x="6110695" y="6573946"/>
            <a:ext cx="34054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03 12 – Laurent Demarta</a:t>
            </a:r>
          </a:p>
        </p:txBody>
      </p:sp>
    </p:spTree>
    <p:extLst>
      <p:ext uri="{BB962C8B-B14F-4D97-AF65-F5344CB8AC3E}">
        <p14:creationId xmlns:p14="http://schemas.microsoft.com/office/powerpoint/2010/main" val="376486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6F874-CBCB-1A56-D007-B21EE5E69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816822A5-9064-605E-3A5C-756E5D2BC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9C8C22F-BE28-DE62-3648-F5BF217EB1FE}"/>
              </a:ext>
            </a:extLst>
          </p:cNvPr>
          <p:cNvSpPr txBox="1"/>
          <p:nvPr/>
        </p:nvSpPr>
        <p:spPr>
          <a:xfrm>
            <a:off x="7430013" y="6420057"/>
            <a:ext cx="1705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02 12</a:t>
            </a:r>
          </a:p>
          <a:p>
            <a:pPr algn="r"/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Laurent Demarta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26D9649-B424-7BD1-8C0B-89E8DE83E5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9775"/>
            <a:ext cx="9144000" cy="647822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F2AEEFD-0845-7253-0A5F-C75A0186534D}"/>
              </a:ext>
            </a:extLst>
          </p:cNvPr>
          <p:cNvSpPr txBox="1"/>
          <p:nvPr/>
        </p:nvSpPr>
        <p:spPr>
          <a:xfrm>
            <a:off x="163077" y="115914"/>
            <a:ext cx="198639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solidFill>
                  <a:schemeClr val="accent6">
                    <a:lumMod val="75000"/>
                  </a:schemeClr>
                </a:solidFill>
                <a:latin typeface="Swis721 Cn BT" panose="020B0506020202030204" pitchFamily="34" charset="0"/>
              </a:rPr>
              <a:t>Confined masonry</a:t>
            </a:r>
          </a:p>
        </p:txBody>
      </p:sp>
    </p:spTree>
    <p:extLst>
      <p:ext uri="{BB962C8B-B14F-4D97-AF65-F5344CB8AC3E}">
        <p14:creationId xmlns:p14="http://schemas.microsoft.com/office/powerpoint/2010/main" val="19253622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5ED1D-4DC7-B054-CFC9-849424029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27A6A518-2BF8-B483-BB6D-A770D1131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A259CB9-4881-4E03-ACA4-C5CDF663D79A}"/>
              </a:ext>
            </a:extLst>
          </p:cNvPr>
          <p:cNvSpPr txBox="1"/>
          <p:nvPr/>
        </p:nvSpPr>
        <p:spPr>
          <a:xfrm>
            <a:off x="7430013" y="6420057"/>
            <a:ext cx="1705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02 12</a:t>
            </a:r>
          </a:p>
          <a:p>
            <a:pPr algn="r"/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Laurent Demarta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4DBD8A6-7810-9E9E-F131-9ED789D23B0D}"/>
              </a:ext>
            </a:extLst>
          </p:cNvPr>
          <p:cNvSpPr txBox="1"/>
          <p:nvPr/>
        </p:nvSpPr>
        <p:spPr>
          <a:xfrm>
            <a:off x="163077" y="115914"/>
            <a:ext cx="198639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solidFill>
                  <a:schemeClr val="accent6">
                    <a:lumMod val="75000"/>
                  </a:schemeClr>
                </a:solidFill>
                <a:latin typeface="Swis721 Cn BT" panose="020B0506020202030204" pitchFamily="34" charset="0"/>
              </a:rPr>
              <a:t>Confined masonry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830DF6B-8F87-5E87-294D-299C998C9B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615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900E0-2FBF-4AB2-8E98-EABD12458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5249884-6E85-D122-8460-4E828BE682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77" y="5760628"/>
            <a:ext cx="868682" cy="98145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07BFD8B-1692-59F2-D6D1-32866FA61E4D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4661F7D-E48C-04A0-E602-30352E0A17DE}"/>
              </a:ext>
            </a:extLst>
          </p:cNvPr>
          <p:cNvSpPr txBox="1"/>
          <p:nvPr/>
        </p:nvSpPr>
        <p:spPr>
          <a:xfrm>
            <a:off x="163077" y="115914"/>
            <a:ext cx="198639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 err="1">
                <a:solidFill>
                  <a:schemeClr val="accent6">
                    <a:lumMod val="75000"/>
                  </a:schemeClr>
                </a:solidFill>
                <a:latin typeface="Swis721 Cn BT" panose="020B0506020202030204" pitchFamily="34" charset="0"/>
              </a:rPr>
              <a:t>Dhajji</a:t>
            </a:r>
            <a:r>
              <a:rPr lang="en-GB" sz="1700" dirty="0">
                <a:latin typeface="Swis721 Cn BT" panose="020B0506020202030204" pitchFamily="34" charset="0"/>
              </a:rPr>
              <a:t> = </a:t>
            </a:r>
            <a:r>
              <a:rPr lang="en-GB" sz="1700" dirty="0" err="1">
                <a:latin typeface="Swis721 Cn BT" panose="020B0506020202030204" pitchFamily="34" charset="0"/>
              </a:rPr>
              <a:t>colombage</a:t>
            </a:r>
            <a:endParaRPr lang="en-GB" sz="1700" dirty="0">
              <a:latin typeface="Swis721 Cn BT" panose="020B0506020202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DA5DC55-FE75-C761-92AE-C0B078D292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7622"/>
            <a:ext cx="4297784" cy="57303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93A44E7-5390-FC8C-E89D-DE170491C5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216" y="1127622"/>
            <a:ext cx="4297783" cy="573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649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258AC-B554-C15F-CA96-2819C9B43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70DCA6A-B3A2-A152-416F-B4D7E7571D77}"/>
              </a:ext>
            </a:extLst>
          </p:cNvPr>
          <p:cNvSpPr txBox="1"/>
          <p:nvPr/>
        </p:nvSpPr>
        <p:spPr>
          <a:xfrm>
            <a:off x="163077" y="115914"/>
            <a:ext cx="198639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 err="1">
                <a:latin typeface="Swis721 Cn BT" panose="020B0506020202030204" pitchFamily="34" charset="0"/>
              </a:rPr>
              <a:t>Dhajji</a:t>
            </a:r>
            <a:r>
              <a:rPr lang="en-GB" sz="1700" dirty="0">
                <a:latin typeface="Swis721 Cn BT" panose="020B0506020202030204" pitchFamily="34" charset="0"/>
              </a:rPr>
              <a:t> = </a:t>
            </a:r>
            <a:r>
              <a:rPr lang="en-GB" sz="1700" dirty="0" err="1">
                <a:latin typeface="Swis721 Cn BT" panose="020B0506020202030204" pitchFamily="34" charset="0"/>
              </a:rPr>
              <a:t>colombage</a:t>
            </a:r>
            <a:endParaRPr lang="en-GB" sz="1700" dirty="0">
              <a:latin typeface="Swis721 Cn BT" panose="020B0506020202030204" pitchFamily="34" charset="0"/>
            </a:endParaRPr>
          </a:p>
        </p:txBody>
      </p:sp>
      <p:pic>
        <p:nvPicPr>
          <p:cNvPr id="11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359E8C72-51E2-11B5-AC11-86A3887F2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B413357-89EF-B0CD-D368-B808BACE22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439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6C3DC-D689-DD2E-3936-0717446C6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6C9D5E8-EE9E-4857-DC6F-3C4D7055739A}"/>
              </a:ext>
            </a:extLst>
          </p:cNvPr>
          <p:cNvSpPr txBox="1"/>
          <p:nvPr/>
        </p:nvSpPr>
        <p:spPr>
          <a:xfrm>
            <a:off x="163077" y="115914"/>
            <a:ext cx="198639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 err="1">
                <a:solidFill>
                  <a:schemeClr val="accent6">
                    <a:lumMod val="75000"/>
                  </a:schemeClr>
                </a:solidFill>
                <a:latin typeface="Swis721 Cn BT" panose="020B0506020202030204" pitchFamily="34" charset="0"/>
              </a:rPr>
              <a:t>Dhajji</a:t>
            </a:r>
            <a:r>
              <a:rPr lang="en-GB" sz="1700" dirty="0">
                <a:latin typeface="Swis721 Cn BT" panose="020B0506020202030204" pitchFamily="34" charset="0"/>
              </a:rPr>
              <a:t> = </a:t>
            </a:r>
            <a:r>
              <a:rPr lang="en-GB" sz="1700" dirty="0" err="1">
                <a:latin typeface="Swis721 Cn BT" panose="020B0506020202030204" pitchFamily="34" charset="0"/>
              </a:rPr>
              <a:t>colombage</a:t>
            </a:r>
            <a:endParaRPr lang="en-GB" sz="1700" dirty="0">
              <a:latin typeface="Swis721 Cn BT" panose="020B0506020202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54C29E-E134-9E7E-F693-F1C890BAA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BFA9CDA-B47C-46D8-79E6-AC1FEF8F6C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4000500" cy="5334000"/>
          </a:xfrm>
          <a:prstGeom prst="rect">
            <a:avLst/>
          </a:prstGeom>
        </p:spPr>
      </p:pic>
      <p:pic>
        <p:nvPicPr>
          <p:cNvPr id="11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3F90E7FC-23BF-52F9-4BB1-1C7FC8605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198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2A6B10B-604B-67A7-BE40-2B8373A26A01}"/>
              </a:ext>
            </a:extLst>
          </p:cNvPr>
          <p:cNvSpPr txBox="1"/>
          <p:nvPr/>
        </p:nvSpPr>
        <p:spPr>
          <a:xfrm>
            <a:off x="6281887" y="6573946"/>
            <a:ext cx="309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02 12 – Laurent Demarta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15DE0D4-8F97-6C5E-A386-1BC42415BE3C}"/>
              </a:ext>
            </a:extLst>
          </p:cNvPr>
          <p:cNvSpPr txBox="1"/>
          <p:nvPr/>
        </p:nvSpPr>
        <p:spPr>
          <a:xfrm>
            <a:off x="106613" y="115914"/>
            <a:ext cx="204285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solidFill>
                  <a:srgbClr val="FF0000"/>
                </a:solidFill>
                <a:latin typeface="Swis721 Cn BT" panose="020B0506020202030204" pitchFamily="34" charset="0"/>
              </a:rPr>
              <a:t>Fromage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 err="1">
                <a:latin typeface="Swis721 Cn BT" panose="020B0506020202030204" pitchFamily="34" charset="0"/>
              </a:rPr>
              <a:t>Tadjikistan</a:t>
            </a:r>
            <a:r>
              <a:rPr lang="en-GB" sz="1700" dirty="0">
                <a:latin typeface="Swis721 Cn BT" panose="020B0506020202030204" pitchFamily="34" charset="0"/>
              </a:rPr>
              <a:t> 2009-2012</a:t>
            </a:r>
          </a:p>
        </p:txBody>
      </p:sp>
      <p:pic>
        <p:nvPicPr>
          <p:cNvPr id="4098" name="Picture 2" descr="Кыргызстанец Абдалим Малабаев запатентовал аппарат для формирования курута  | Новости.кг">
            <a:extLst>
              <a:ext uri="{FF2B5EF4-FFF2-40B4-BE49-F238E27FC236}">
                <a16:creationId xmlns:a16="http://schemas.microsoft.com/office/drawing/2014/main" id="{BCC4D325-BCE0-9AC4-BBB1-31B82AEC1B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47886" y="0"/>
            <a:ext cx="6996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FF4FEF81-92CA-7F58-87DC-AB94454BC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3203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7F4B2-E46D-6D65-882B-BFED3FC4C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7DBF89B-3356-605C-B4B7-B2AC93BF379E}"/>
              </a:ext>
            </a:extLst>
          </p:cNvPr>
          <p:cNvSpPr txBox="1"/>
          <p:nvPr/>
        </p:nvSpPr>
        <p:spPr>
          <a:xfrm>
            <a:off x="6281887" y="6573946"/>
            <a:ext cx="309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02 12 – Laurent Demarta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51B2CBD-F150-BA3D-57F0-0F29F36B7C77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CCC7136-3CD2-19BA-398F-041853599B07}"/>
              </a:ext>
            </a:extLst>
          </p:cNvPr>
          <p:cNvSpPr txBox="1"/>
          <p:nvPr/>
        </p:nvSpPr>
        <p:spPr>
          <a:xfrm>
            <a:off x="106613" y="115914"/>
            <a:ext cx="204285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700" dirty="0">
              <a:latin typeface="Swis721 Cn BT" panose="020B0506020202030204" pitchFamily="34" charset="0"/>
            </a:endParaRP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 err="1">
                <a:latin typeface="Swis721 Cn BT" panose="020B0506020202030204" pitchFamily="34" charset="0"/>
              </a:rPr>
              <a:t>Tadjikistan</a:t>
            </a:r>
            <a:r>
              <a:rPr lang="en-GB" sz="1700" dirty="0">
                <a:latin typeface="Swis721 Cn BT" panose="020B0506020202030204" pitchFamily="34" charset="0"/>
              </a:rPr>
              <a:t> 2009-2012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Trois </a:t>
            </a:r>
            <a:r>
              <a:rPr lang="en-GB" sz="1700" dirty="0" err="1">
                <a:latin typeface="Swis721 Cn BT" panose="020B0506020202030204" pitchFamily="34" charset="0"/>
              </a:rPr>
              <a:t>employeurs</a:t>
            </a:r>
            <a:r>
              <a:rPr lang="en-GB" sz="1700" dirty="0">
                <a:latin typeface="Swis721 Cn BT" panose="020B0506020202030204" pitchFamily="34" charset="0"/>
              </a:rPr>
              <a:t>: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&gt; Caritas Suisse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&gt; </a:t>
            </a:r>
            <a:r>
              <a:rPr lang="en-GB" sz="1700" dirty="0" err="1">
                <a:latin typeface="Swis721 Cn BT" panose="020B0506020202030204" pitchFamily="34" charset="0"/>
              </a:rPr>
              <a:t>Fondation</a:t>
            </a:r>
            <a:r>
              <a:rPr lang="en-GB" sz="1700" dirty="0">
                <a:latin typeface="Swis721 Cn BT" panose="020B0506020202030204" pitchFamily="34" charset="0"/>
              </a:rPr>
              <a:t> de </a:t>
            </a:r>
            <a:r>
              <a:rPr lang="en-GB" sz="1700" dirty="0" err="1">
                <a:latin typeface="Swis721 Cn BT" panose="020B0506020202030204" pitchFamily="34" charset="0"/>
              </a:rPr>
              <a:t>l’Aga</a:t>
            </a:r>
            <a:r>
              <a:rPr lang="en-GB" sz="1700" dirty="0">
                <a:latin typeface="Swis721 Cn BT" panose="020B0506020202030204" pitchFamily="34" charset="0"/>
              </a:rPr>
              <a:t> Khan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&gt; Entreprises locales</a:t>
            </a:r>
          </a:p>
        </p:txBody>
      </p:sp>
      <p:pic>
        <p:nvPicPr>
          <p:cNvPr id="7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11835BF9-6497-A418-7C72-CC3F3EB75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D37A12F-18BE-E843-7290-C319A42C7C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6041" y="0"/>
            <a:ext cx="6937959" cy="685800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C530E24E-997D-FE84-EB00-8BA5B33D2969}"/>
              </a:ext>
            </a:extLst>
          </p:cNvPr>
          <p:cNvSpPr/>
          <p:nvPr/>
        </p:nvSpPr>
        <p:spPr>
          <a:xfrm>
            <a:off x="5310080" y="3337764"/>
            <a:ext cx="744807" cy="4508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060330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052BDC-EE1B-30B7-F8FB-3972569DC257}"/>
              </a:ext>
            </a:extLst>
          </p:cNvPr>
          <p:cNvSpPr txBox="1"/>
          <p:nvPr/>
        </p:nvSpPr>
        <p:spPr>
          <a:xfrm>
            <a:off x="6281887" y="6573946"/>
            <a:ext cx="309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02 12 – Laurent Demarta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674DE0C-A61D-5C22-1757-5760EF6EBA91}"/>
              </a:ext>
            </a:extLst>
          </p:cNvPr>
          <p:cNvSpPr txBox="1"/>
          <p:nvPr/>
        </p:nvSpPr>
        <p:spPr>
          <a:xfrm>
            <a:off x="163077" y="115914"/>
            <a:ext cx="220288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5 </a:t>
            </a:r>
            <a:r>
              <a:rPr lang="en-GB" sz="1700" dirty="0" err="1">
                <a:latin typeface="Swis721 Cn BT" panose="020B0506020202030204" pitchFamily="34" charset="0"/>
              </a:rPr>
              <a:t>maisons</a:t>
            </a:r>
            <a:r>
              <a:rPr lang="en-GB" sz="1700" dirty="0">
                <a:latin typeface="Swis721 Cn BT" panose="020B0506020202030204" pitchFamily="34" charset="0"/>
              </a:rPr>
              <a:t> </a:t>
            </a:r>
            <a:r>
              <a:rPr lang="en-GB" sz="1700" dirty="0" err="1">
                <a:latin typeface="Swis721 Cn BT" panose="020B0506020202030204" pitchFamily="34" charset="0"/>
              </a:rPr>
              <a:t>construites</a:t>
            </a:r>
            <a:endParaRPr lang="en-GB" sz="1700" dirty="0">
              <a:latin typeface="Swis721 Cn BT" panose="020B0506020202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04DB779-159D-7F47-A591-FAEDE20B02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350" y="3776512"/>
            <a:ext cx="4108649" cy="308148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A645D70-75B3-8784-2006-88808F8589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350" y="0"/>
            <a:ext cx="4108650" cy="3081488"/>
          </a:xfrm>
          <a:prstGeom prst="rect">
            <a:avLst/>
          </a:prstGeom>
        </p:spPr>
      </p:pic>
      <p:pic>
        <p:nvPicPr>
          <p:cNvPr id="8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C974BED5-351E-AE25-C4C1-63741034C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148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52C534D-EF2E-0BFB-9ABD-39FCC6C4D071}"/>
              </a:ext>
            </a:extLst>
          </p:cNvPr>
          <p:cNvSpPr txBox="1"/>
          <p:nvPr/>
        </p:nvSpPr>
        <p:spPr>
          <a:xfrm>
            <a:off x="6281887" y="6573946"/>
            <a:ext cx="309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02 12 – Laurent Demarta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A2CDB6-87D3-D804-70CC-FCA46F02EF5C}"/>
              </a:ext>
            </a:extLst>
          </p:cNvPr>
          <p:cNvSpPr txBox="1"/>
          <p:nvPr/>
        </p:nvSpPr>
        <p:spPr>
          <a:xfrm>
            <a:off x="163077" y="115914"/>
            <a:ext cx="198639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2002</a:t>
            </a:r>
          </a:p>
          <a:p>
            <a:r>
              <a:rPr lang="en-GB" sz="1700" dirty="0">
                <a:latin typeface="Swis721 Cn BT" panose="020B0506020202030204" pitchFamily="34" charset="0"/>
              </a:rPr>
              <a:t>Panamá</a:t>
            </a:r>
          </a:p>
          <a:p>
            <a:r>
              <a:rPr lang="en-GB" sz="1700" dirty="0">
                <a:latin typeface="Swis721 Cn BT" panose="020B0506020202030204" pitchFamily="34" charset="0"/>
              </a:rPr>
              <a:t>Cf. Toni </a:t>
            </a:r>
            <a:r>
              <a:rPr lang="en-GB" sz="1700" dirty="0" err="1">
                <a:latin typeface="Swis721 Cn BT" panose="020B0506020202030204" pitchFamily="34" charset="0"/>
              </a:rPr>
              <a:t>Rüttimann</a:t>
            </a:r>
            <a:endParaRPr lang="en-GB" sz="1700" dirty="0">
              <a:latin typeface="Swis721 Cn BT" panose="020B0506020202030204" pitchFamily="34" charset="0"/>
            </a:endParaRPr>
          </a:p>
        </p:txBody>
      </p:sp>
      <p:pic>
        <p:nvPicPr>
          <p:cNvPr id="8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58B52E5F-A406-56B5-29AC-B27B63DBC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B0A8970-C67D-3659-677E-8F4543466F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9471" y="0"/>
            <a:ext cx="6994530" cy="685800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23414B5E-C0DB-1EDF-DC87-E9CE3B1562FF}"/>
              </a:ext>
            </a:extLst>
          </p:cNvPr>
          <p:cNvSpPr/>
          <p:nvPr/>
        </p:nvSpPr>
        <p:spPr>
          <a:xfrm>
            <a:off x="5355181" y="3391070"/>
            <a:ext cx="651971" cy="459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057618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74D2FBC8-F821-60A2-A0B7-0EB794AA4215}"/>
              </a:ext>
            </a:extLst>
          </p:cNvPr>
          <p:cNvSpPr txBox="1"/>
          <p:nvPr/>
        </p:nvSpPr>
        <p:spPr>
          <a:xfrm>
            <a:off x="6281887" y="6573946"/>
            <a:ext cx="309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03 12 – Laurent Demarta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A2CDB6-87D3-D804-70CC-FCA46F02EF5C}"/>
              </a:ext>
            </a:extLst>
          </p:cNvPr>
          <p:cNvSpPr txBox="1"/>
          <p:nvPr/>
        </p:nvSpPr>
        <p:spPr>
          <a:xfrm>
            <a:off x="1566371" y="1131724"/>
            <a:ext cx="678624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 err="1">
                <a:latin typeface="Swis721 Cn BT" panose="020B0506020202030204" pitchFamily="34" charset="0"/>
              </a:rPr>
              <a:t>Tadjikistan</a:t>
            </a:r>
            <a:r>
              <a:rPr lang="en-GB" sz="1700" dirty="0">
                <a:latin typeface="Swis721 Cn BT" panose="020B0506020202030204" pitchFamily="34" charset="0"/>
              </a:rPr>
              <a:t> 2009-2012				la 5</a:t>
            </a:r>
            <a:r>
              <a:rPr lang="en-GB" sz="1700" baseline="30000" dirty="0">
                <a:latin typeface="Swis721 Cn BT" panose="020B0506020202030204" pitchFamily="34" charset="0"/>
              </a:rPr>
              <a:t>e</a:t>
            </a:r>
            <a:r>
              <a:rPr lang="en-GB" sz="1700" dirty="0">
                <a:latin typeface="Swis721 Cn BT" panose="020B0506020202030204" pitchFamily="34" charset="0"/>
              </a:rPr>
              <a:t> technique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E37EE85-77AA-6866-D001-FC3D6AB358D8}"/>
              </a:ext>
            </a:extLst>
          </p:cNvPr>
          <p:cNvSpPr txBox="1"/>
          <p:nvPr/>
        </p:nvSpPr>
        <p:spPr>
          <a:xfrm>
            <a:off x="2005803" y="3190832"/>
            <a:ext cx="19060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>
                <a:latin typeface="Swis721 Cn BT" panose="020B0506020202030204" pitchFamily="34" charset="0"/>
              </a:rPr>
              <a:t>Reinforced masonry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3485391-5B3C-41E0-EBE2-CE06C289521A}"/>
              </a:ext>
            </a:extLst>
          </p:cNvPr>
          <p:cNvSpPr txBox="1"/>
          <p:nvPr/>
        </p:nvSpPr>
        <p:spPr>
          <a:xfrm>
            <a:off x="4778390" y="3190831"/>
            <a:ext cx="19060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>
                <a:latin typeface="Swis721 Cn BT" panose="020B0506020202030204" pitchFamily="34" charset="0"/>
              </a:rPr>
              <a:t>Confined masonry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3E861B-103A-1107-1927-72BFE0BA2F08}"/>
              </a:ext>
            </a:extLst>
          </p:cNvPr>
          <p:cNvSpPr txBox="1"/>
          <p:nvPr/>
        </p:nvSpPr>
        <p:spPr>
          <a:xfrm>
            <a:off x="4778390" y="4353309"/>
            <a:ext cx="19060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 err="1">
                <a:latin typeface="Swis721 Cn BT" panose="020B0506020202030204" pitchFamily="34" charset="0"/>
              </a:rPr>
              <a:t>Dhajji</a:t>
            </a:r>
            <a:endParaRPr lang="en-GB" sz="1700" dirty="0">
              <a:latin typeface="Swis721 Cn BT" panose="020B0506020202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3FB683C-0C8F-1F74-5B0C-24CDEBD32A3E}"/>
              </a:ext>
            </a:extLst>
          </p:cNvPr>
          <p:cNvSpPr txBox="1"/>
          <p:nvPr/>
        </p:nvSpPr>
        <p:spPr>
          <a:xfrm>
            <a:off x="2005803" y="4353310"/>
            <a:ext cx="19060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 err="1">
                <a:latin typeface="Swis721 Cn BT" panose="020B0506020202030204" pitchFamily="34" charset="0"/>
              </a:rPr>
              <a:t>Bhatar</a:t>
            </a:r>
            <a:endParaRPr lang="en-GB" sz="1700" dirty="0">
              <a:latin typeface="Swis721 Cn BT" panose="020B050602020203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1BF4F6B-69F2-89F5-4758-7223B1C46912}"/>
              </a:ext>
            </a:extLst>
          </p:cNvPr>
          <p:cNvCxnSpPr/>
          <p:nvPr/>
        </p:nvCxnSpPr>
        <p:spPr>
          <a:xfrm>
            <a:off x="1988717" y="3915928"/>
            <a:ext cx="47196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340279E-72DD-12D7-F4C4-26D9D179D489}"/>
              </a:ext>
            </a:extLst>
          </p:cNvPr>
          <p:cNvCxnSpPr>
            <a:cxnSpLocks/>
          </p:cNvCxnSpPr>
          <p:nvPr/>
        </p:nvCxnSpPr>
        <p:spPr>
          <a:xfrm>
            <a:off x="4348525" y="2628387"/>
            <a:ext cx="0" cy="27267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FDCDF8B0-7D27-53AC-ABA6-110A0B4495CE}"/>
              </a:ext>
            </a:extLst>
          </p:cNvPr>
          <p:cNvSpPr txBox="1"/>
          <p:nvPr/>
        </p:nvSpPr>
        <p:spPr>
          <a:xfrm>
            <a:off x="3395512" y="3738956"/>
            <a:ext cx="1906026" cy="35394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700" dirty="0">
                <a:solidFill>
                  <a:schemeClr val="accent6">
                    <a:lumMod val="75000"/>
                  </a:schemeClr>
                </a:solidFill>
                <a:latin typeface="Swis721 Cn BT" panose="020B0506020202030204" pitchFamily="34" charset="0"/>
              </a:rPr>
              <a:t>Bottes de </a:t>
            </a:r>
            <a:r>
              <a:rPr lang="en-GB" sz="1700" dirty="0" err="1">
                <a:solidFill>
                  <a:schemeClr val="accent6">
                    <a:lumMod val="75000"/>
                  </a:schemeClr>
                </a:solidFill>
                <a:latin typeface="Swis721 Cn BT" panose="020B0506020202030204" pitchFamily="34" charset="0"/>
              </a:rPr>
              <a:t>paille</a:t>
            </a:r>
            <a:endParaRPr lang="en-GB" sz="1700" dirty="0">
              <a:solidFill>
                <a:schemeClr val="accent6">
                  <a:lumMod val="75000"/>
                </a:schemeClr>
              </a:solidFill>
              <a:latin typeface="Swis721 Cn BT" panose="020B0506020202030204" pitchFamily="34" charset="0"/>
            </a:endParaRPr>
          </a:p>
        </p:txBody>
      </p:sp>
      <p:pic>
        <p:nvPicPr>
          <p:cNvPr id="14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E6BBF0F5-E415-F15C-9D85-78FEE4292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28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C7B80C3-196B-1267-D5C9-0C758CED18D4}"/>
              </a:ext>
            </a:extLst>
          </p:cNvPr>
          <p:cNvSpPr txBox="1"/>
          <p:nvPr/>
        </p:nvSpPr>
        <p:spPr>
          <a:xfrm>
            <a:off x="163077" y="115914"/>
            <a:ext cx="19863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 err="1">
                <a:latin typeface="Swis721 Cn BT" panose="020B0506020202030204" pitchFamily="34" charset="0"/>
              </a:rPr>
              <a:t>Améliorations</a:t>
            </a:r>
            <a:r>
              <a:rPr lang="en-GB" sz="1700" dirty="0">
                <a:latin typeface="Swis721 Cn BT" panose="020B0506020202030204" pitchFamily="34" charset="0"/>
              </a:rPr>
              <a:t> </a:t>
            </a:r>
            <a:r>
              <a:rPr lang="en-GB" sz="1700" dirty="0" err="1">
                <a:latin typeface="Swis721 Cn BT" panose="020B0506020202030204" pitchFamily="34" charset="0"/>
              </a:rPr>
              <a:t>énergétiques</a:t>
            </a:r>
            <a:endParaRPr lang="en-GB" sz="1700" dirty="0">
              <a:latin typeface="Swis721 Cn BT" panose="020B0506020202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580B4FB-4CD3-402B-6206-743DA51064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362" y="3680148"/>
            <a:ext cx="2383388" cy="31778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A5561D0-6E93-EB3F-DDB5-247096B067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3680150"/>
            <a:ext cx="2383387" cy="317784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94AD259-6CE0-00E4-B073-AE2880FBD5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2383387" cy="317784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1041D08-21D1-3F41-D900-417E7B700D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362" y="0"/>
            <a:ext cx="2383387" cy="3177849"/>
          </a:xfrm>
          <a:prstGeom prst="rect">
            <a:avLst/>
          </a:prstGeom>
        </p:spPr>
      </p:pic>
      <p:pic>
        <p:nvPicPr>
          <p:cNvPr id="8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83A7371E-C844-8CD1-F8FD-4AE0413EB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F66A0D4-AC60-8950-0F3A-ED7B04FB1F88}"/>
              </a:ext>
            </a:extLst>
          </p:cNvPr>
          <p:cNvSpPr txBox="1"/>
          <p:nvPr/>
        </p:nvSpPr>
        <p:spPr>
          <a:xfrm>
            <a:off x="7430013" y="6420057"/>
            <a:ext cx="1705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03 12</a:t>
            </a:r>
          </a:p>
          <a:p>
            <a:pPr algn="r"/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Laurent Demarta</a:t>
            </a:r>
          </a:p>
        </p:txBody>
      </p:sp>
    </p:spTree>
    <p:extLst>
      <p:ext uri="{BB962C8B-B14F-4D97-AF65-F5344CB8AC3E}">
        <p14:creationId xmlns:p14="http://schemas.microsoft.com/office/powerpoint/2010/main" val="42351972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CF9F5FC-2740-7ECA-69FC-D26C8BE6AE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77" y="5760628"/>
            <a:ext cx="868682" cy="98145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25E99D7-EF39-ACAA-56D7-D88D673F2EA3}"/>
              </a:ext>
            </a:extLst>
          </p:cNvPr>
          <p:cNvSpPr txBox="1"/>
          <p:nvPr/>
        </p:nvSpPr>
        <p:spPr>
          <a:xfrm>
            <a:off x="163077" y="115914"/>
            <a:ext cx="212087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Formation des femmes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17E06A-BA7C-5D20-B946-55E0CFCF4A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930" y="1139240"/>
            <a:ext cx="4289069" cy="571875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F14A32D-9112-941D-6FA1-AE3CF03755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9240"/>
            <a:ext cx="4289069" cy="571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357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CF9F5FC-2740-7ECA-69FC-D26C8BE6AE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77" y="5760628"/>
            <a:ext cx="868682" cy="98145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A2CDB6-87D3-D804-70CC-FCA46F02EF5C}"/>
              </a:ext>
            </a:extLst>
          </p:cNvPr>
          <p:cNvSpPr txBox="1"/>
          <p:nvPr/>
        </p:nvSpPr>
        <p:spPr>
          <a:xfrm>
            <a:off x="1336746" y="1123523"/>
            <a:ext cx="64705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 err="1">
                <a:latin typeface="Swis721 Cn BT" panose="020B0506020202030204" pitchFamily="34" charset="0"/>
              </a:rPr>
              <a:t>Tadjikistan</a:t>
            </a:r>
            <a:r>
              <a:rPr lang="en-GB" sz="1700" dirty="0">
                <a:latin typeface="Swis721 Cn BT" panose="020B0506020202030204" pitchFamily="34" charset="0"/>
              </a:rPr>
              <a:t> 2009-2012			</a:t>
            </a:r>
            <a:r>
              <a:rPr lang="en-GB" sz="1700" dirty="0" err="1">
                <a:latin typeface="Swis721 Cn BT" panose="020B0506020202030204" pitchFamily="34" charset="0"/>
              </a:rPr>
              <a:t>Contexte</a:t>
            </a:r>
            <a:r>
              <a:rPr lang="en-GB" sz="1700" dirty="0">
                <a:latin typeface="Swis721 Cn BT" panose="020B0506020202030204" pitchFamily="34" charset="0"/>
              </a:rPr>
              <a:t>: </a:t>
            </a:r>
            <a:r>
              <a:rPr lang="en-GB" sz="1700" dirty="0" err="1">
                <a:latin typeface="Swis721 Cn BT" panose="020B0506020202030204" pitchFamily="34" charset="0"/>
              </a:rPr>
              <a:t>problèmes</a:t>
            </a:r>
            <a:r>
              <a:rPr lang="en-GB" sz="1700" dirty="0">
                <a:latin typeface="Swis721 Cn BT" panose="020B0506020202030204" pitchFamily="34" charset="0"/>
              </a:rPr>
              <a:t> de </a:t>
            </a:r>
            <a:r>
              <a:rPr lang="en-GB" sz="1700" dirty="0" err="1">
                <a:latin typeface="Swis721 Cn BT" panose="020B0506020202030204" pitchFamily="34" charset="0"/>
              </a:rPr>
              <a:t>financement</a:t>
            </a:r>
            <a:endParaRPr lang="en-GB" sz="1700" dirty="0">
              <a:latin typeface="Swis721 Cn BT" panose="020B0506020202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34FAFE-0701-74B4-7D00-D598D81DCF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64992"/>
            <a:ext cx="9144000" cy="349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305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E77A1E3-127D-A36F-3530-BE135135FB4B}"/>
              </a:ext>
            </a:extLst>
          </p:cNvPr>
          <p:cNvSpPr txBox="1"/>
          <p:nvPr/>
        </p:nvSpPr>
        <p:spPr>
          <a:xfrm>
            <a:off x="6281887" y="6573946"/>
            <a:ext cx="309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03 12 – Laurent Demarta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A2CDB6-87D3-D804-70CC-FCA46F02EF5C}"/>
              </a:ext>
            </a:extLst>
          </p:cNvPr>
          <p:cNvSpPr txBox="1"/>
          <p:nvPr/>
        </p:nvSpPr>
        <p:spPr>
          <a:xfrm>
            <a:off x="1566371" y="1131724"/>
            <a:ext cx="601125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 err="1">
                <a:latin typeface="Swis721 Cn BT" panose="020B0506020202030204" pitchFamily="34" charset="0"/>
              </a:rPr>
              <a:t>Tadjikistan</a:t>
            </a:r>
            <a:r>
              <a:rPr lang="en-GB" sz="1700" dirty="0">
                <a:latin typeface="Swis721 Cn BT" panose="020B0506020202030204" pitchFamily="34" charset="0"/>
              </a:rPr>
              <a:t> 2009-2012			Drop, Cover and Hold on (DCH)</a:t>
            </a:r>
          </a:p>
        </p:txBody>
      </p:sp>
      <p:pic>
        <p:nvPicPr>
          <p:cNvPr id="4098" name="Picture 2" descr="How to Drop, Cover, and Hold—Even When You Can't - Aging &amp; Disability  Services for Seattle &amp; King County">
            <a:extLst>
              <a:ext uri="{FF2B5EF4-FFF2-40B4-BE49-F238E27FC236}">
                <a16:creationId xmlns:a16="http://schemas.microsoft.com/office/drawing/2014/main" id="{53B93180-5152-7F76-DF36-E9EAC8B7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6370" y="2438081"/>
            <a:ext cx="6011258" cy="19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5BE5C09D-B31C-9131-A4D4-43079181BD76}"/>
              </a:ext>
            </a:extLst>
          </p:cNvPr>
          <p:cNvCxnSpPr>
            <a:cxnSpLocks/>
          </p:cNvCxnSpPr>
          <p:nvPr/>
        </p:nvCxnSpPr>
        <p:spPr>
          <a:xfrm>
            <a:off x="664273" y="2124032"/>
            <a:ext cx="7602231" cy="2497173"/>
          </a:xfrm>
          <a:prstGeom prst="line">
            <a:avLst/>
          </a:prstGeom>
          <a:ln w="165100">
            <a:solidFill>
              <a:schemeClr val="accent4">
                <a:lumMod val="7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ABFCBB02-ED26-C9F9-DAFB-2EAEA0858D88}"/>
              </a:ext>
            </a:extLst>
          </p:cNvPr>
          <p:cNvCxnSpPr>
            <a:cxnSpLocks/>
          </p:cNvCxnSpPr>
          <p:nvPr/>
        </p:nvCxnSpPr>
        <p:spPr>
          <a:xfrm flipV="1">
            <a:off x="701177" y="2177338"/>
            <a:ext cx="7671939" cy="2517675"/>
          </a:xfrm>
          <a:prstGeom prst="line">
            <a:avLst/>
          </a:prstGeom>
          <a:ln w="165100">
            <a:solidFill>
              <a:schemeClr val="accent4">
                <a:lumMod val="7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85E391AF-9E29-F9AA-D2E4-3F34CAEEC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19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CF9F5FC-2740-7ECA-69FC-D26C8BE6AE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77" y="5760628"/>
            <a:ext cx="868682" cy="98145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A2CDB6-87D3-D804-70CC-FCA46F02EF5C}"/>
              </a:ext>
            </a:extLst>
          </p:cNvPr>
          <p:cNvSpPr txBox="1"/>
          <p:nvPr/>
        </p:nvSpPr>
        <p:spPr>
          <a:xfrm>
            <a:off x="1566371" y="1131724"/>
            <a:ext cx="601125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 err="1">
                <a:latin typeface="Swis721 Cn BT" panose="020B0506020202030204" pitchFamily="34" charset="0"/>
              </a:rPr>
              <a:t>Tadjikistan</a:t>
            </a:r>
            <a:r>
              <a:rPr lang="en-GB" sz="1700" dirty="0">
                <a:latin typeface="Swis721 Cn BT" panose="020B0506020202030204" pitchFamily="34" charset="0"/>
              </a:rPr>
              <a:t> 2009-2012			Drop, Cover and Hold on (DCH)</a:t>
            </a:r>
          </a:p>
        </p:txBody>
      </p:sp>
      <p:pic>
        <p:nvPicPr>
          <p:cNvPr id="8194" name="Picture 2" descr="California New-construction Home - Home Bunch Interior Design Ideas">
            <a:extLst>
              <a:ext uri="{FF2B5EF4-FFF2-40B4-BE49-F238E27FC236}">
                <a16:creationId xmlns:a16="http://schemas.microsoft.com/office/drawing/2014/main" id="{379D13F4-948A-2AAF-9011-2EC7A1DCE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06040"/>
            <a:ext cx="9144000" cy="465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6057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CF9F5FC-2740-7ECA-69FC-D26C8BE6AE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77" y="5760628"/>
            <a:ext cx="868682" cy="98145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A2CDB6-87D3-D804-70CC-FCA46F02EF5C}"/>
              </a:ext>
            </a:extLst>
          </p:cNvPr>
          <p:cNvSpPr txBox="1"/>
          <p:nvPr/>
        </p:nvSpPr>
        <p:spPr>
          <a:xfrm>
            <a:off x="1566371" y="1131724"/>
            <a:ext cx="601125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Tajikistan 2009-2012				Drop, Cover and Hold on (DCH)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B9E5338-719A-41CF-2A69-0FB38B0EA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369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CF9F5FC-2740-7ECA-69FC-D26C8BE6AE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77" y="5760628"/>
            <a:ext cx="868682" cy="98145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A2CDB6-87D3-D804-70CC-FCA46F02EF5C}"/>
              </a:ext>
            </a:extLst>
          </p:cNvPr>
          <p:cNvSpPr txBox="1"/>
          <p:nvPr/>
        </p:nvSpPr>
        <p:spPr>
          <a:xfrm>
            <a:off x="1566371" y="1131724"/>
            <a:ext cx="601125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Tajikistan 2009-2012				Drop, Cover and Hold on (DCH)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43BCE2C-EA26-76B6-E09B-CB19C14044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513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60BFF01-BCD7-4A5C-64C8-88B8A6F93FD2}"/>
              </a:ext>
            </a:extLst>
          </p:cNvPr>
          <p:cNvSpPr txBox="1"/>
          <p:nvPr/>
        </p:nvSpPr>
        <p:spPr>
          <a:xfrm>
            <a:off x="6281887" y="6573946"/>
            <a:ext cx="309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02 12 – Laurent Demarta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15DE0D4-8F97-6C5E-A386-1BC42415BE3C}"/>
              </a:ext>
            </a:extLst>
          </p:cNvPr>
          <p:cNvSpPr txBox="1"/>
          <p:nvPr/>
        </p:nvSpPr>
        <p:spPr>
          <a:xfrm>
            <a:off x="163077" y="115914"/>
            <a:ext cx="198639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solidFill>
                  <a:srgbClr val="FF0000"/>
                </a:solidFill>
                <a:latin typeface="Swis721 Cn BT" panose="020B0506020202030204" pitchFamily="34" charset="0"/>
              </a:rPr>
              <a:t>Dessert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 err="1">
                <a:latin typeface="Swis721 Cn BT" panose="020B0506020202030204" pitchFamily="34" charset="0"/>
              </a:rPr>
              <a:t>Haïti</a:t>
            </a:r>
            <a:r>
              <a:rPr lang="en-GB" sz="1700" dirty="0">
                <a:latin typeface="Swis721 Cn BT" panose="020B0506020202030204" pitchFamily="34" charset="0"/>
              </a:rPr>
              <a:t> 2012</a:t>
            </a:r>
          </a:p>
          <a:p>
            <a:r>
              <a:rPr lang="en-GB" sz="1700" dirty="0">
                <a:latin typeface="Swis721 Cn BT" panose="020B0506020202030204" pitchFamily="34" charset="0"/>
              </a:rPr>
              <a:t>(</a:t>
            </a:r>
            <a:r>
              <a:rPr lang="en-GB" sz="1700" dirty="0" err="1">
                <a:latin typeface="Swis721 Cn BT" panose="020B0506020202030204" pitchFamily="34" charset="0"/>
              </a:rPr>
              <a:t>séisme</a:t>
            </a:r>
            <a:r>
              <a:rPr lang="en-GB" sz="1700" dirty="0">
                <a:latin typeface="Swis721 Cn BT" panose="020B0506020202030204" pitchFamily="34" charset="0"/>
              </a:rPr>
              <a:t> de 2010)</a:t>
            </a:r>
          </a:p>
        </p:txBody>
      </p:sp>
      <p:pic>
        <p:nvPicPr>
          <p:cNvPr id="5122" name="Picture 2" descr="Dous Makos (Haitian Fudge) -">
            <a:extLst>
              <a:ext uri="{FF2B5EF4-FFF2-40B4-BE49-F238E27FC236}">
                <a16:creationId xmlns:a16="http://schemas.microsoft.com/office/drawing/2014/main" id="{B2A31710-7A72-BE5E-0DD1-DC7C37F78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19932" y="0"/>
            <a:ext cx="70240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A8840E2A-53E0-3748-CD0D-24E90C9F2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3978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65FEA-322C-1769-5F9C-8E92017CA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9B2C297-6BEF-A79D-E64A-98BD5F19C5A2}"/>
              </a:ext>
            </a:extLst>
          </p:cNvPr>
          <p:cNvSpPr txBox="1"/>
          <p:nvPr/>
        </p:nvSpPr>
        <p:spPr>
          <a:xfrm>
            <a:off x="6281887" y="6573946"/>
            <a:ext cx="309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02 12 – Laurent Demarta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A304B32-00D7-07AB-8AEF-2F8E698A583E}"/>
              </a:ext>
            </a:extLst>
          </p:cNvPr>
          <p:cNvSpPr txBox="1"/>
          <p:nvPr/>
        </p:nvSpPr>
        <p:spPr>
          <a:xfrm>
            <a:off x="163077" y="115914"/>
            <a:ext cx="198639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700" dirty="0">
              <a:latin typeface="Swis721 Cn BT" panose="020B0506020202030204" pitchFamily="34" charset="0"/>
            </a:endParaRP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 err="1">
                <a:latin typeface="Swis721 Cn BT" panose="020B0506020202030204" pitchFamily="34" charset="0"/>
              </a:rPr>
              <a:t>Haïti</a:t>
            </a:r>
            <a:r>
              <a:rPr lang="en-GB" sz="1700" dirty="0">
                <a:latin typeface="Swis721 Cn BT" panose="020B0506020202030204" pitchFamily="34" charset="0"/>
              </a:rPr>
              <a:t> 2012</a:t>
            </a:r>
          </a:p>
          <a:p>
            <a:r>
              <a:rPr lang="en-GB" sz="1700" dirty="0">
                <a:latin typeface="Swis721 Cn BT" panose="020B0506020202030204" pitchFamily="34" charset="0"/>
              </a:rPr>
              <a:t>(</a:t>
            </a:r>
            <a:r>
              <a:rPr lang="en-GB" sz="1700" dirty="0" err="1">
                <a:latin typeface="Swis721 Cn BT" panose="020B0506020202030204" pitchFamily="34" charset="0"/>
              </a:rPr>
              <a:t>séisme</a:t>
            </a:r>
            <a:r>
              <a:rPr lang="en-GB" sz="1700" dirty="0">
                <a:latin typeface="Swis721 Cn BT" panose="020B0506020202030204" pitchFamily="34" charset="0"/>
              </a:rPr>
              <a:t> de 2010)</a:t>
            </a:r>
          </a:p>
        </p:txBody>
      </p:sp>
      <p:pic>
        <p:nvPicPr>
          <p:cNvPr id="7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8D96559B-887A-A911-19A6-BE9A19066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0BA9F08-4824-FA19-DD7E-467769AF1B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5646" y="0"/>
            <a:ext cx="7048355" cy="685800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1CF762C6-1981-760B-B287-884C0E1863DD}"/>
              </a:ext>
            </a:extLst>
          </p:cNvPr>
          <p:cNvSpPr/>
          <p:nvPr/>
        </p:nvSpPr>
        <p:spPr>
          <a:xfrm>
            <a:off x="5519203" y="3329564"/>
            <a:ext cx="446949" cy="4508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77617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D5A2CDB6-87D3-D804-70CC-FCA46F02EF5C}"/>
              </a:ext>
            </a:extLst>
          </p:cNvPr>
          <p:cNvSpPr txBox="1"/>
          <p:nvPr/>
        </p:nvSpPr>
        <p:spPr>
          <a:xfrm>
            <a:off x="163077" y="115914"/>
            <a:ext cx="26088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2002</a:t>
            </a:r>
          </a:p>
          <a:p>
            <a:r>
              <a:rPr lang="en-GB" sz="1700" dirty="0">
                <a:latin typeface="Swis721 Cn BT" panose="020B0506020202030204" pitchFamily="34" charset="0"/>
              </a:rPr>
              <a:t>Panamá - Cf. Toni </a:t>
            </a:r>
            <a:r>
              <a:rPr lang="en-GB" sz="1700" dirty="0" err="1">
                <a:latin typeface="Swis721 Cn BT" panose="020B0506020202030204" pitchFamily="34" charset="0"/>
              </a:rPr>
              <a:t>Rüttimann</a:t>
            </a:r>
            <a:endParaRPr lang="en-GB" sz="1700" dirty="0">
              <a:latin typeface="Swis721 Cn BT" panose="020B0506020202030204" pitchFamily="34" charset="0"/>
            </a:endParaRPr>
          </a:p>
        </p:txBody>
      </p:sp>
      <p:pic>
        <p:nvPicPr>
          <p:cNvPr id="7170" name="Picture 2" descr="Toni Ruttimann – Love In Action">
            <a:extLst>
              <a:ext uri="{FF2B5EF4-FFF2-40B4-BE49-F238E27FC236}">
                <a16:creationId xmlns:a16="http://schemas.microsoft.com/office/drawing/2014/main" id="{EC939A45-F94C-A261-39D6-33F6E35F7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3021" y="758825"/>
            <a:ext cx="4720979" cy="304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C530093F-D1E9-2C71-4053-BE05C5427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58826"/>
            <a:ext cx="4572000" cy="304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DBBA0250-BA6F-1BE6-2B22-FC333B484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808413"/>
            <a:ext cx="4572000" cy="304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CF572E9-C284-2CFA-C2FA-D31E37C43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808412"/>
            <a:ext cx="4571999" cy="304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96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D5A2CDB6-87D3-D804-70CC-FCA46F02EF5C}"/>
              </a:ext>
            </a:extLst>
          </p:cNvPr>
          <p:cNvSpPr txBox="1"/>
          <p:nvPr/>
        </p:nvSpPr>
        <p:spPr>
          <a:xfrm>
            <a:off x="1566371" y="1131724"/>
            <a:ext cx="601125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 err="1">
                <a:latin typeface="Swis721 Cn BT" panose="020B0506020202030204" pitchFamily="34" charset="0"/>
              </a:rPr>
              <a:t>Haïti</a:t>
            </a:r>
            <a:r>
              <a:rPr lang="en-GB" sz="1700" dirty="0">
                <a:latin typeface="Swis721 Cn BT" panose="020B0506020202030204" pitchFamily="34" charset="0"/>
              </a:rPr>
              <a:t> 2012: centre de formation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186AE2-AF63-5DB4-E6FD-F8362571EB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9" y="1714500"/>
            <a:ext cx="4571999" cy="257174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426B94A-A381-1EF0-2954-9B732C6DBE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6251"/>
            <a:ext cx="4571999" cy="257174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1353553-E8FB-9261-F856-DEE0D4924B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6" y="1714500"/>
            <a:ext cx="4571999" cy="257174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93B419F-F19E-2A7E-BDAE-87FFEEEB7A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286249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330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717C2E9-5028-F32F-022F-CC50373A172F}"/>
              </a:ext>
            </a:extLst>
          </p:cNvPr>
          <p:cNvSpPr txBox="1"/>
          <p:nvPr/>
        </p:nvSpPr>
        <p:spPr>
          <a:xfrm>
            <a:off x="6281887" y="6573946"/>
            <a:ext cx="309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03 12 – Laurent Demarta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A2CDB6-87D3-D804-70CC-FCA46F02EF5C}"/>
              </a:ext>
            </a:extLst>
          </p:cNvPr>
          <p:cNvSpPr txBox="1"/>
          <p:nvPr/>
        </p:nvSpPr>
        <p:spPr>
          <a:xfrm>
            <a:off x="1566371" y="1131724"/>
            <a:ext cx="6011257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Haiti 2012 (2010)			Chronique d’un </a:t>
            </a:r>
            <a:r>
              <a:rPr lang="en-GB" sz="1700" dirty="0" err="1">
                <a:latin typeface="Swis721 Cn BT" panose="020B0506020202030204" pitchFamily="34" charset="0"/>
              </a:rPr>
              <a:t>échec</a:t>
            </a:r>
            <a:r>
              <a:rPr lang="en-GB" sz="1700" dirty="0">
                <a:latin typeface="Swis721 Cn BT" panose="020B0506020202030204" pitchFamily="34" charset="0"/>
              </a:rPr>
              <a:t> </a:t>
            </a:r>
            <a:r>
              <a:rPr lang="en-GB" sz="1700" dirty="0" err="1">
                <a:latin typeface="Swis721 Cn BT" panose="020B0506020202030204" pitchFamily="34" charset="0"/>
              </a:rPr>
              <a:t>annoncé</a:t>
            </a:r>
            <a:endParaRPr lang="en-GB" sz="1700" dirty="0">
              <a:latin typeface="Swis721 Cn BT" panose="020B0506020202030204" pitchFamily="34" charset="0"/>
            </a:endParaRP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&gt; </a:t>
            </a:r>
            <a:r>
              <a:rPr lang="en-GB" sz="1700" dirty="0" err="1">
                <a:latin typeface="Swis721 Cn BT" panose="020B0506020202030204" pitchFamily="34" charset="0"/>
              </a:rPr>
              <a:t>Matériaux</a:t>
            </a:r>
            <a:r>
              <a:rPr lang="en-GB" sz="1700" dirty="0">
                <a:latin typeface="Swis721 Cn BT" panose="020B0506020202030204" pitchFamily="34" charset="0"/>
              </a:rPr>
              <a:t> (</a:t>
            </a:r>
            <a:r>
              <a:rPr lang="en-GB" sz="1700" dirty="0" err="1">
                <a:latin typeface="Swis721 Cn BT" panose="020B0506020202030204" pitchFamily="34" charset="0"/>
              </a:rPr>
              <a:t>bois</a:t>
            </a:r>
            <a:r>
              <a:rPr lang="en-GB" sz="1700" dirty="0">
                <a:latin typeface="Swis721 Cn BT" panose="020B0506020202030204" pitchFamily="34" charset="0"/>
              </a:rPr>
              <a:t> </a:t>
            </a:r>
            <a:r>
              <a:rPr lang="en-GB" sz="1700" dirty="0" err="1">
                <a:latin typeface="Swis721 Cn BT" panose="020B0506020202030204" pitchFamily="34" charset="0"/>
              </a:rPr>
              <a:t>importé</a:t>
            </a:r>
            <a:r>
              <a:rPr lang="en-GB" sz="1700" dirty="0">
                <a:latin typeface="Swis721 Cn BT" panose="020B0506020202030204" pitchFamily="34" charset="0"/>
              </a:rPr>
              <a:t>, </a:t>
            </a:r>
            <a:r>
              <a:rPr lang="en-GB" sz="1700" dirty="0" err="1">
                <a:latin typeface="Swis721 Cn BT" panose="020B0506020202030204" pitchFamily="34" charset="0"/>
              </a:rPr>
              <a:t>parpaings</a:t>
            </a:r>
            <a:r>
              <a:rPr lang="en-GB" sz="1700" dirty="0">
                <a:latin typeface="Swis721 Cn BT" panose="020B0506020202030204" pitchFamily="34" charset="0"/>
              </a:rPr>
              <a:t> de sable)</a:t>
            </a: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&gt; </a:t>
            </a:r>
            <a:r>
              <a:rPr lang="en-GB" sz="1700" dirty="0" err="1">
                <a:latin typeface="Swis721 Cn BT" panose="020B0506020202030204" pitchFamily="34" charset="0"/>
              </a:rPr>
              <a:t>Financement</a:t>
            </a:r>
            <a:endParaRPr lang="en-GB" sz="1700" dirty="0">
              <a:latin typeface="Swis721 Cn BT" panose="020B0506020202030204" pitchFamily="34" charset="0"/>
            </a:endParaRP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&gt; </a:t>
            </a:r>
            <a:r>
              <a:rPr lang="en-GB" sz="1700" dirty="0" err="1">
                <a:latin typeface="Swis721 Cn BT" panose="020B0506020202030204" pitchFamily="34" charset="0"/>
              </a:rPr>
              <a:t>Compétences</a:t>
            </a:r>
            <a:endParaRPr lang="en-GB" sz="1700" dirty="0">
              <a:latin typeface="Swis721 Cn BT" panose="020B0506020202030204" pitchFamily="34" charset="0"/>
            </a:endParaRPr>
          </a:p>
          <a:p>
            <a:endParaRPr lang="en-GB" sz="1700" dirty="0">
              <a:latin typeface="Swis721 Cn BT" panose="020B0506020202030204" pitchFamily="34" charset="0"/>
            </a:endParaRPr>
          </a:p>
          <a:p>
            <a:r>
              <a:rPr lang="en-GB" sz="1700" dirty="0">
                <a:latin typeface="Swis721 Cn BT" panose="020B0506020202030204" pitchFamily="34" charset="0"/>
              </a:rPr>
              <a:t>&gt; </a:t>
            </a:r>
            <a:r>
              <a:rPr lang="en-GB" sz="1700" dirty="0" err="1">
                <a:latin typeface="Swis721 Cn BT" panose="020B0506020202030204" pitchFamily="34" charset="0"/>
              </a:rPr>
              <a:t>Propriété</a:t>
            </a:r>
            <a:r>
              <a:rPr lang="en-GB" sz="1700" dirty="0">
                <a:latin typeface="Swis721 Cn BT" panose="020B0506020202030204" pitchFamily="34" charset="0"/>
              </a:rPr>
              <a:t> </a:t>
            </a:r>
            <a:r>
              <a:rPr lang="en-GB" sz="1700" dirty="0" err="1">
                <a:latin typeface="Swis721 Cn BT" panose="020B0506020202030204" pitchFamily="34" charset="0"/>
              </a:rPr>
              <a:t>foncière</a:t>
            </a:r>
            <a:endParaRPr lang="en-GB" sz="1700" dirty="0">
              <a:latin typeface="Swis721 Cn BT" panose="020B0506020202030204" pitchFamily="34" charset="0"/>
            </a:endParaRPr>
          </a:p>
        </p:txBody>
      </p:sp>
      <p:pic>
        <p:nvPicPr>
          <p:cNvPr id="4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98010DF0-3F61-1201-1FF6-E2E848379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58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AB325-0FC9-4118-5F96-DFA70848D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0216738-304B-8E45-24E4-454979346B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77" y="5760628"/>
            <a:ext cx="868682" cy="98145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725C605-3819-8EB6-1FEF-1BE769651898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EC2235D-85F6-6448-9D37-FE2F5317BE79}"/>
              </a:ext>
            </a:extLst>
          </p:cNvPr>
          <p:cNvSpPr txBox="1"/>
          <p:nvPr/>
        </p:nvSpPr>
        <p:spPr>
          <a:xfrm>
            <a:off x="1566371" y="1131724"/>
            <a:ext cx="620397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>
                <a:latin typeface="Swis721 Cn BT" panose="020B0506020202030204" pitchFamily="34" charset="0"/>
              </a:rPr>
              <a:t>Conclusion   =   </a:t>
            </a:r>
            <a:r>
              <a:rPr lang="en-GB" sz="1700" dirty="0" err="1">
                <a:latin typeface="Swis721 Cn BT" panose="020B0506020202030204" pitchFamily="34" charset="0"/>
              </a:rPr>
              <a:t>contexte</a:t>
            </a:r>
            <a:r>
              <a:rPr lang="en-GB" sz="1700" dirty="0">
                <a:latin typeface="Swis721 Cn BT" panose="020B0506020202030204" pitchFamily="34" charset="0"/>
              </a:rPr>
              <a:t> + </a:t>
            </a:r>
            <a:r>
              <a:rPr lang="en-GB" sz="1700" dirty="0" err="1">
                <a:latin typeface="Swis721 Cn BT" panose="020B0506020202030204" pitchFamily="34" charset="0"/>
              </a:rPr>
              <a:t>contexte</a:t>
            </a:r>
            <a:r>
              <a:rPr lang="en-GB" sz="1700" dirty="0">
                <a:latin typeface="Swis721 Cn BT" panose="020B0506020202030204" pitchFamily="34" charset="0"/>
              </a:rPr>
              <a:t> + </a:t>
            </a:r>
            <a:r>
              <a:rPr lang="en-GB" sz="1700" dirty="0" err="1">
                <a:latin typeface="Swis721 Cn BT" panose="020B0506020202030204" pitchFamily="34" charset="0"/>
              </a:rPr>
              <a:t>contexte</a:t>
            </a:r>
            <a:endParaRPr lang="en-GB" sz="1700" dirty="0">
              <a:latin typeface="Swis721 Cn BT" panose="020B0506020202030204" pitchFamily="34" charset="0"/>
            </a:endParaRPr>
          </a:p>
        </p:txBody>
      </p:sp>
      <p:pic>
        <p:nvPicPr>
          <p:cNvPr id="1026" name="Picture 2" descr="Café Gourmand&quot; Images – Parcourir 715 le catalogue de photos, vecteurs et  vidéos | Adobe Stock">
            <a:extLst>
              <a:ext uri="{FF2B5EF4-FFF2-40B4-BE49-F238E27FC236}">
                <a16:creationId xmlns:a16="http://schemas.microsoft.com/office/drawing/2014/main" id="{E65B2B86-6E1D-CE95-1C22-C0A41866EA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970266"/>
            <a:ext cx="9144000" cy="488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83B0D7C-1617-F8A2-1A7D-5F27DB727FBE}"/>
              </a:ext>
            </a:extLst>
          </p:cNvPr>
          <p:cNvSpPr txBox="1"/>
          <p:nvPr/>
        </p:nvSpPr>
        <p:spPr>
          <a:xfrm>
            <a:off x="163077" y="115914"/>
            <a:ext cx="198639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solidFill>
                  <a:srgbClr val="FF0000"/>
                </a:solidFill>
                <a:latin typeface="Swis721 Cn BT" panose="020B0506020202030204" pitchFamily="34" charset="0"/>
              </a:rPr>
              <a:t>Café, pousse-café</a:t>
            </a:r>
          </a:p>
        </p:txBody>
      </p:sp>
    </p:spTree>
    <p:extLst>
      <p:ext uri="{BB962C8B-B14F-4D97-AF65-F5344CB8AC3E}">
        <p14:creationId xmlns:p14="http://schemas.microsoft.com/office/powerpoint/2010/main" val="22469184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10421F3-7A03-3F88-9022-AD0C7C9545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7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6B5726A3-5012-F5E8-27FD-9AA20BE55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204E8BE-2F59-DCC0-C02C-989EB8962A43}"/>
              </a:ext>
            </a:extLst>
          </p:cNvPr>
          <p:cNvSpPr txBox="1"/>
          <p:nvPr/>
        </p:nvSpPr>
        <p:spPr>
          <a:xfrm>
            <a:off x="7430013" y="6420057"/>
            <a:ext cx="1705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03 12</a:t>
            </a:r>
          </a:p>
          <a:p>
            <a:pPr algn="r"/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Laurent Demarta</a:t>
            </a:r>
          </a:p>
        </p:txBody>
      </p:sp>
    </p:spTree>
    <p:extLst>
      <p:ext uri="{BB962C8B-B14F-4D97-AF65-F5344CB8AC3E}">
        <p14:creationId xmlns:p14="http://schemas.microsoft.com/office/powerpoint/2010/main" val="9941781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547BF65-22D1-480B-9E87-533775422E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BB008A-80E6-A49D-EA86-DDA23CBA0F43}"/>
              </a:ext>
            </a:extLst>
          </p:cNvPr>
          <p:cNvSpPr/>
          <p:nvPr/>
        </p:nvSpPr>
        <p:spPr>
          <a:xfrm>
            <a:off x="3981535" y="3977435"/>
            <a:ext cx="118913" cy="582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45F0F87-FBA4-DFF7-245E-A3F68EC108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47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0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E0D46-D882-D766-AE61-A36D35D8F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D250994C-70D3-23CB-A555-1BE9BB1D2AC5}"/>
              </a:ext>
            </a:extLst>
          </p:cNvPr>
          <p:cNvSpPr txBox="1"/>
          <p:nvPr/>
        </p:nvSpPr>
        <p:spPr>
          <a:xfrm>
            <a:off x="163077" y="115914"/>
            <a:ext cx="26088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2002</a:t>
            </a:r>
          </a:p>
          <a:p>
            <a:r>
              <a:rPr lang="en-GB" sz="1700" dirty="0">
                <a:latin typeface="Swis721 Cn BT" panose="020B0506020202030204" pitchFamily="34" charset="0"/>
              </a:rPr>
              <a:t>Panamá - Cf. Toni </a:t>
            </a:r>
            <a:r>
              <a:rPr lang="en-GB" sz="1700" dirty="0" err="1">
                <a:latin typeface="Swis721 Cn BT" panose="020B0506020202030204" pitchFamily="34" charset="0"/>
              </a:rPr>
              <a:t>Rüttimann</a:t>
            </a:r>
            <a:endParaRPr lang="en-GB" sz="1700" dirty="0">
              <a:latin typeface="Swis721 Cn BT" panose="020B0506020202030204" pitchFamily="34" charset="0"/>
            </a:endParaRPr>
          </a:p>
        </p:txBody>
      </p:sp>
      <p:pic>
        <p:nvPicPr>
          <p:cNvPr id="5" name="Picture 2" descr="KEHRSITEN: Seile der Bürgenstockbahn bald Hängebrücken?">
            <a:extLst>
              <a:ext uri="{FF2B5EF4-FFF2-40B4-BE49-F238E27FC236}">
                <a16:creationId xmlns:a16="http://schemas.microsoft.com/office/drawing/2014/main" id="{2C7E0FE7-021C-639D-E06A-D2849753F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952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91048A1-F3F7-A400-A16C-9E506C9CE018}"/>
              </a:ext>
            </a:extLst>
          </p:cNvPr>
          <p:cNvSpPr txBox="1"/>
          <p:nvPr/>
        </p:nvSpPr>
        <p:spPr>
          <a:xfrm>
            <a:off x="6281887" y="6573946"/>
            <a:ext cx="309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noProof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SIA-NE 2025 02 12 – Laurent Demarta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A2CDB6-87D3-D804-70CC-FCA46F02EF5C}"/>
              </a:ext>
            </a:extLst>
          </p:cNvPr>
          <p:cNvSpPr txBox="1"/>
          <p:nvPr/>
        </p:nvSpPr>
        <p:spPr>
          <a:xfrm>
            <a:off x="163077" y="115914"/>
            <a:ext cx="267443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Swis721 Cn BT" panose="020B0506020202030204" pitchFamily="34" charset="0"/>
              </a:rPr>
              <a:t>2004</a:t>
            </a:r>
          </a:p>
          <a:p>
            <a:r>
              <a:rPr lang="en-GB" sz="1700" dirty="0">
                <a:latin typeface="Swis721 Cn BT" panose="020B0506020202030204" pitchFamily="34" charset="0"/>
              </a:rPr>
              <a:t>Afghanistan</a:t>
            </a:r>
          </a:p>
          <a:p>
            <a:r>
              <a:rPr lang="en-GB" sz="1700" dirty="0">
                <a:latin typeface="Swis721 Cn BT" panose="020B0506020202030204" pitchFamily="34" charset="0"/>
              </a:rPr>
              <a:t>MSF</a:t>
            </a:r>
          </a:p>
        </p:txBody>
      </p:sp>
      <p:pic>
        <p:nvPicPr>
          <p:cNvPr id="9" name="Picture 2" descr="Norme SIA Norme 385/1:2020 - ECS dans les bâtiments - efficacité et hygiène  - Tarif membre GSP">
            <a:extLst>
              <a:ext uri="{FF2B5EF4-FFF2-40B4-BE49-F238E27FC236}">
                <a16:creationId xmlns:a16="http://schemas.microsoft.com/office/drawing/2014/main" id="{3F9DA0A6-854E-D9DA-FE58-FC8783C05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" y="6573946"/>
            <a:ext cx="492054" cy="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D81982A-796A-7088-BB95-C9855674CE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1439" y="0"/>
            <a:ext cx="6962561" cy="6869368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C02F6E55-EEF6-8EDF-1F55-AE328362711C}"/>
              </a:ext>
            </a:extLst>
          </p:cNvPr>
          <p:cNvSpPr/>
          <p:nvPr/>
        </p:nvSpPr>
        <p:spPr>
          <a:xfrm>
            <a:off x="5351076" y="3276264"/>
            <a:ext cx="446949" cy="4508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31575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CF9F5FC-2740-7ECA-69FC-D26C8BE6AE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77" y="5760628"/>
            <a:ext cx="868682" cy="98145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D73942F-B72D-F2CA-E7F2-61C02F67EC8C}"/>
              </a:ext>
            </a:extLst>
          </p:cNvPr>
          <p:cNvSpPr txBox="1"/>
          <p:nvPr/>
        </p:nvSpPr>
        <p:spPr>
          <a:xfrm>
            <a:off x="7475110" y="6516365"/>
            <a:ext cx="1616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60000"/>
                    <a:lumOff val="40000"/>
                  </a:schemeClr>
                </a:solidFill>
                <a:latin typeface="Swis721 Cn BT" panose="020B0506020202030204" pitchFamily="34" charset="0"/>
              </a:rPr>
              <a:t>BFH 2024 – Laurent Demarta</a:t>
            </a:r>
            <a:endParaRPr lang="fr-CH" sz="1000" dirty="0">
              <a:solidFill>
                <a:schemeClr val="tx2">
                  <a:lumMod val="60000"/>
                  <a:lumOff val="40000"/>
                </a:schemeClr>
              </a:solidFill>
              <a:latin typeface="Swis721 Cn BT" panose="020B0506020202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7A2A3CA-3029-3992-3516-087503044A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5A2CDB6-87D3-D804-70CC-FCA46F02EF5C}"/>
              </a:ext>
            </a:extLst>
          </p:cNvPr>
          <p:cNvSpPr txBox="1"/>
          <p:nvPr/>
        </p:nvSpPr>
        <p:spPr>
          <a:xfrm>
            <a:off x="163077" y="115914"/>
            <a:ext cx="267443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Terich</a:t>
            </a:r>
            <a:r>
              <a:rPr lang="en-GB" sz="13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Mir, 7’708 m</a:t>
            </a:r>
          </a:p>
        </p:txBody>
      </p:sp>
    </p:spTree>
    <p:extLst>
      <p:ext uri="{BB962C8B-B14F-4D97-AF65-F5344CB8AC3E}">
        <p14:creationId xmlns:p14="http://schemas.microsoft.com/office/powerpoint/2010/main" val="63252158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944</Words>
  <Application>Microsoft Macintosh PowerPoint</Application>
  <PresentationFormat>Affichage à l'écran (4:3)</PresentationFormat>
  <Paragraphs>320</Paragraphs>
  <Slides>64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64</vt:i4>
      </vt:variant>
    </vt:vector>
  </HeadingPairs>
  <TitlesOfParts>
    <vt:vector size="70" baseType="lpstr">
      <vt:lpstr>Arial</vt:lpstr>
      <vt:lpstr>Calibri</vt:lpstr>
      <vt:lpstr>Calibri Light</vt:lpstr>
      <vt:lpstr>Courier New</vt:lpstr>
      <vt:lpstr>Swis721 Cn BT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laurent demarta</dc:creator>
  <cp:lastModifiedBy>Barnabé Devaux</cp:lastModifiedBy>
  <cp:revision>167</cp:revision>
  <dcterms:created xsi:type="dcterms:W3CDTF">2024-06-08T04:21:34Z</dcterms:created>
  <dcterms:modified xsi:type="dcterms:W3CDTF">2025-03-13T09:18:52Z</dcterms:modified>
</cp:coreProperties>
</file>